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908"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FFB491D-51F1-4B47-A1D8-739DDCBCC526}" type="datetimeFigureOut">
              <a:rPr lang="en-GB" smtClean="0"/>
              <a:t>11/05/2025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ED9E95-6498-4A4B-97E6-F09D388387DC}" type="slidenum">
              <a:rPr lang="en-GB" smtClean="0"/>
              <a:t>‹#›</a:t>
            </a:fld>
            <a:endParaRPr lang="en-GB"/>
          </a:p>
        </p:txBody>
      </p:sp>
    </p:spTree>
    <p:extLst>
      <p:ext uri="{BB962C8B-B14F-4D97-AF65-F5344CB8AC3E}">
        <p14:creationId xmlns:p14="http://schemas.microsoft.com/office/powerpoint/2010/main" val="1320776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FB491D-51F1-4B47-A1D8-739DDCBCC526}" type="datetimeFigureOut">
              <a:rPr lang="en-GB" smtClean="0"/>
              <a:t>11/05/2025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ED9E95-6498-4A4B-97E6-F09D388387DC}" type="slidenum">
              <a:rPr lang="en-GB" smtClean="0"/>
              <a:t>‹#›</a:t>
            </a:fld>
            <a:endParaRPr lang="en-GB"/>
          </a:p>
        </p:txBody>
      </p:sp>
    </p:spTree>
    <p:extLst>
      <p:ext uri="{BB962C8B-B14F-4D97-AF65-F5344CB8AC3E}">
        <p14:creationId xmlns:p14="http://schemas.microsoft.com/office/powerpoint/2010/main" val="41563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FB491D-51F1-4B47-A1D8-739DDCBCC526}" type="datetimeFigureOut">
              <a:rPr lang="en-GB" smtClean="0"/>
              <a:t>11/05/2025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ED9E95-6498-4A4B-97E6-F09D388387DC}" type="slidenum">
              <a:rPr lang="en-GB" smtClean="0"/>
              <a:t>‹#›</a:t>
            </a:fld>
            <a:endParaRPr lang="en-GB"/>
          </a:p>
        </p:txBody>
      </p:sp>
    </p:spTree>
    <p:extLst>
      <p:ext uri="{BB962C8B-B14F-4D97-AF65-F5344CB8AC3E}">
        <p14:creationId xmlns:p14="http://schemas.microsoft.com/office/powerpoint/2010/main" val="1126824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FB491D-51F1-4B47-A1D8-739DDCBCC526}" type="datetimeFigureOut">
              <a:rPr lang="en-GB" smtClean="0"/>
              <a:t>11/05/2025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ED9E95-6498-4A4B-97E6-F09D388387DC}" type="slidenum">
              <a:rPr lang="en-GB" smtClean="0"/>
              <a:t>‹#›</a:t>
            </a:fld>
            <a:endParaRPr lang="en-GB"/>
          </a:p>
        </p:txBody>
      </p:sp>
    </p:spTree>
    <p:extLst>
      <p:ext uri="{BB962C8B-B14F-4D97-AF65-F5344CB8AC3E}">
        <p14:creationId xmlns:p14="http://schemas.microsoft.com/office/powerpoint/2010/main" val="87654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FB491D-51F1-4B47-A1D8-739DDCBCC526}" type="datetimeFigureOut">
              <a:rPr lang="en-GB" smtClean="0"/>
              <a:t>11/05/2025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ED9E95-6498-4A4B-97E6-F09D388387DC}" type="slidenum">
              <a:rPr lang="en-GB" smtClean="0"/>
              <a:t>‹#›</a:t>
            </a:fld>
            <a:endParaRPr lang="en-GB"/>
          </a:p>
        </p:txBody>
      </p:sp>
    </p:spTree>
    <p:extLst>
      <p:ext uri="{BB962C8B-B14F-4D97-AF65-F5344CB8AC3E}">
        <p14:creationId xmlns:p14="http://schemas.microsoft.com/office/powerpoint/2010/main" val="1772732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FB491D-51F1-4B47-A1D8-739DDCBCC526}" type="datetimeFigureOut">
              <a:rPr lang="en-GB" smtClean="0"/>
              <a:t>11/05/2025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ED9E95-6498-4A4B-97E6-F09D388387DC}" type="slidenum">
              <a:rPr lang="en-GB" smtClean="0"/>
              <a:t>‹#›</a:t>
            </a:fld>
            <a:endParaRPr lang="en-GB"/>
          </a:p>
        </p:txBody>
      </p:sp>
    </p:spTree>
    <p:extLst>
      <p:ext uri="{BB962C8B-B14F-4D97-AF65-F5344CB8AC3E}">
        <p14:creationId xmlns:p14="http://schemas.microsoft.com/office/powerpoint/2010/main" val="3872905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FB491D-51F1-4B47-A1D8-739DDCBCC526}" type="datetimeFigureOut">
              <a:rPr lang="en-GB" smtClean="0"/>
              <a:t>11/05/2025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0ED9E95-6498-4A4B-97E6-F09D388387DC}" type="slidenum">
              <a:rPr lang="en-GB" smtClean="0"/>
              <a:t>‹#›</a:t>
            </a:fld>
            <a:endParaRPr lang="en-GB"/>
          </a:p>
        </p:txBody>
      </p:sp>
    </p:spTree>
    <p:extLst>
      <p:ext uri="{BB962C8B-B14F-4D97-AF65-F5344CB8AC3E}">
        <p14:creationId xmlns:p14="http://schemas.microsoft.com/office/powerpoint/2010/main" val="3733476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FB491D-51F1-4B47-A1D8-739DDCBCC526}" type="datetimeFigureOut">
              <a:rPr lang="en-GB" smtClean="0"/>
              <a:t>11/05/2025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0ED9E95-6498-4A4B-97E6-F09D388387DC}" type="slidenum">
              <a:rPr lang="en-GB" smtClean="0"/>
              <a:t>‹#›</a:t>
            </a:fld>
            <a:endParaRPr lang="en-GB"/>
          </a:p>
        </p:txBody>
      </p:sp>
    </p:spTree>
    <p:extLst>
      <p:ext uri="{BB962C8B-B14F-4D97-AF65-F5344CB8AC3E}">
        <p14:creationId xmlns:p14="http://schemas.microsoft.com/office/powerpoint/2010/main" val="1675530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FB491D-51F1-4B47-A1D8-739DDCBCC526}" type="datetimeFigureOut">
              <a:rPr lang="en-GB" smtClean="0"/>
              <a:t>11/05/2025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0ED9E95-6498-4A4B-97E6-F09D388387DC}" type="slidenum">
              <a:rPr lang="en-GB" smtClean="0"/>
              <a:t>‹#›</a:t>
            </a:fld>
            <a:endParaRPr lang="en-GB"/>
          </a:p>
        </p:txBody>
      </p:sp>
    </p:spTree>
    <p:extLst>
      <p:ext uri="{BB962C8B-B14F-4D97-AF65-F5344CB8AC3E}">
        <p14:creationId xmlns:p14="http://schemas.microsoft.com/office/powerpoint/2010/main" val="3904946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FFB491D-51F1-4B47-A1D8-739DDCBCC526}" type="datetimeFigureOut">
              <a:rPr lang="en-GB" smtClean="0"/>
              <a:t>11/05/2025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ED9E95-6498-4A4B-97E6-F09D388387DC}" type="slidenum">
              <a:rPr lang="en-GB" smtClean="0"/>
              <a:t>‹#›</a:t>
            </a:fld>
            <a:endParaRPr lang="en-GB"/>
          </a:p>
        </p:txBody>
      </p:sp>
    </p:spTree>
    <p:extLst>
      <p:ext uri="{BB962C8B-B14F-4D97-AF65-F5344CB8AC3E}">
        <p14:creationId xmlns:p14="http://schemas.microsoft.com/office/powerpoint/2010/main" val="1643096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FFB491D-51F1-4B47-A1D8-739DDCBCC526}" type="datetimeFigureOut">
              <a:rPr lang="en-GB" smtClean="0"/>
              <a:t>11/05/2025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ED9E95-6498-4A4B-97E6-F09D388387DC}" type="slidenum">
              <a:rPr lang="en-GB" smtClean="0"/>
              <a:t>‹#›</a:t>
            </a:fld>
            <a:endParaRPr lang="en-GB"/>
          </a:p>
        </p:txBody>
      </p:sp>
    </p:spTree>
    <p:extLst>
      <p:ext uri="{BB962C8B-B14F-4D97-AF65-F5344CB8AC3E}">
        <p14:creationId xmlns:p14="http://schemas.microsoft.com/office/powerpoint/2010/main" val="2586399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FFB491D-51F1-4B47-A1D8-739DDCBCC526}" type="datetimeFigureOut">
              <a:rPr lang="en-GB" smtClean="0"/>
              <a:t>11/05/2025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0ED9E95-6498-4A4B-97E6-F09D388387DC}" type="slidenum">
              <a:rPr lang="en-GB" smtClean="0"/>
              <a:t>‹#›</a:t>
            </a:fld>
            <a:endParaRPr lang="en-GB"/>
          </a:p>
        </p:txBody>
      </p:sp>
    </p:spTree>
    <p:extLst>
      <p:ext uri="{BB962C8B-B14F-4D97-AF65-F5344CB8AC3E}">
        <p14:creationId xmlns:p14="http://schemas.microsoft.com/office/powerpoint/2010/main" val="276505521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75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E5ABE-EFCE-2C49-04E9-063446CB2830}"/>
              </a:ext>
            </a:extLst>
          </p:cNvPr>
          <p:cNvSpPr>
            <a:spLocks noGrp="1"/>
          </p:cNvSpPr>
          <p:nvPr>
            <p:ph type="ctrTitle"/>
          </p:nvPr>
        </p:nvSpPr>
        <p:spPr>
          <a:xfrm>
            <a:off x="395178" y="291851"/>
            <a:ext cx="11353799" cy="2128832"/>
          </a:xfrm>
        </p:spPr>
        <p:txBody>
          <a:bodyPr/>
          <a:lstStyle/>
          <a:p>
            <a:pPr>
              <a:lnSpc>
                <a:spcPct val="115000"/>
              </a:lnSpc>
              <a:spcBef>
                <a:spcPts val="2400"/>
              </a:spcBef>
            </a:pPr>
            <a:r>
              <a:rPr lang="en-US" sz="2400" b="1" kern="0" dirty="0">
                <a:solidFill>
                  <a:srgbClr val="365F91"/>
                </a:solidFill>
                <a:effectLst/>
                <a:latin typeface="Cambria" panose="02040503050406030204" pitchFamily="18" charset="0"/>
                <a:ea typeface="MS Gothic" panose="020B0609070205080204" pitchFamily="49" charset="-128"/>
                <a:cs typeface="Times New Roman" panose="02020603050405020304" pitchFamily="18" charset="0"/>
              </a:rPr>
              <a:t>Establishing a Left Bundle Branch Area Pacing (LBBAP) Service in Cornwall</a:t>
            </a:r>
            <a:br>
              <a:rPr lang="en-GB" sz="1800" b="1" kern="0" dirty="0">
                <a:solidFill>
                  <a:srgbClr val="365F91"/>
                </a:solidFill>
                <a:effectLst/>
                <a:latin typeface="Calibri" panose="020F0502020204030204" pitchFamily="34" charset="0"/>
                <a:ea typeface="MS Gothic" panose="020B0609070205080204" pitchFamily="49" charset="-128"/>
                <a:cs typeface="Times New Roman" panose="02020603050405020304" pitchFamily="18" charset="0"/>
              </a:rPr>
            </a:br>
            <a:br>
              <a:rPr lang="en-GB" sz="1800" dirty="0">
                <a:effectLst/>
                <a:latin typeface="Cambria" panose="02040503050406030204" pitchFamily="18" charset="0"/>
                <a:ea typeface="MS Mincho" panose="020B0400000000000000" pitchFamily="49" charset="-128"/>
                <a:cs typeface="Times New Roman" panose="02020603050405020304" pitchFamily="18" charset="0"/>
              </a:rPr>
            </a:br>
            <a:endParaRPr lang="en-GB" dirty="0"/>
          </a:p>
        </p:txBody>
      </p:sp>
      <p:sp>
        <p:nvSpPr>
          <p:cNvPr id="3" name="Subtitle 2">
            <a:extLst>
              <a:ext uri="{FF2B5EF4-FFF2-40B4-BE49-F238E27FC236}">
                <a16:creationId xmlns:a16="http://schemas.microsoft.com/office/drawing/2014/main" id="{38A03B18-D46C-34BE-BF33-2FF190EB72CA}"/>
              </a:ext>
            </a:extLst>
          </p:cNvPr>
          <p:cNvSpPr>
            <a:spLocks noGrp="1"/>
          </p:cNvSpPr>
          <p:nvPr>
            <p:ph type="subTitle" idx="1"/>
          </p:nvPr>
        </p:nvSpPr>
        <p:spPr>
          <a:xfrm>
            <a:off x="6313" y="933217"/>
            <a:ext cx="12192000" cy="1655762"/>
          </a:xfrm>
        </p:spPr>
        <p:txBody>
          <a:bodyPr>
            <a:normAutofit/>
          </a:bodyPr>
          <a:lstStyle/>
          <a:p>
            <a:pPr>
              <a:lnSpc>
                <a:spcPct val="100000"/>
              </a:lnSpc>
              <a:spcBef>
                <a:spcPts val="0"/>
              </a:spcBef>
            </a:pPr>
            <a:r>
              <a:rPr lang="en-US" sz="2200" dirty="0">
                <a:effectLst/>
                <a:latin typeface="Cambria" panose="02040503050406030204" pitchFamily="18" charset="0"/>
                <a:ea typeface="MS Mincho" panose="020B0400000000000000" pitchFamily="49" charset="-128"/>
                <a:cs typeface="Times New Roman" panose="02020603050405020304" pitchFamily="18" charset="0"/>
              </a:rPr>
              <a:t>Dr Tiffany </a:t>
            </a:r>
            <a:r>
              <a:rPr lang="en-US" sz="2200" dirty="0" err="1">
                <a:effectLst/>
                <a:latin typeface="Cambria" panose="02040503050406030204" pitchFamily="18" charset="0"/>
                <a:ea typeface="MS Mincho" panose="020B0400000000000000" pitchFamily="49" charset="-128"/>
                <a:cs typeface="Times New Roman" panose="02020603050405020304" pitchFamily="18" charset="0"/>
              </a:rPr>
              <a:t>Kemp,</a:t>
            </a:r>
            <a:r>
              <a:rPr lang="en-US" sz="2200" dirty="0">
                <a:effectLst/>
                <a:latin typeface="Cambria" panose="02040503050406030204" pitchFamily="18" charset="0"/>
                <a:ea typeface="MS Mincho" panose="020B0400000000000000" pitchFamily="49" charset="-128"/>
                <a:cs typeface="Times New Roman" panose="02020603050405020304" pitchFamily="18" charset="0"/>
              </a:rPr>
              <a:t> Consultant Cardiologist (Heart Failure and Complex Devices)</a:t>
            </a:r>
            <a:endParaRPr lang="en-US" sz="2200" i="1" dirty="0">
              <a:effectLst/>
              <a:latin typeface="Cambria" panose="02040503050406030204" pitchFamily="18" charset="0"/>
              <a:ea typeface="MS Mincho" panose="020B0400000000000000" pitchFamily="49" charset="-128"/>
              <a:cs typeface="Times New Roman" panose="02020603050405020304" pitchFamily="18" charset="0"/>
            </a:endParaRPr>
          </a:p>
          <a:p>
            <a:pPr>
              <a:lnSpc>
                <a:spcPct val="100000"/>
              </a:lnSpc>
              <a:spcBef>
                <a:spcPts val="0"/>
              </a:spcBef>
            </a:pPr>
            <a:r>
              <a:rPr lang="en-US" sz="2200" i="1" dirty="0">
                <a:latin typeface="Cambria" panose="02040503050406030204" pitchFamily="18" charset="0"/>
                <a:ea typeface="MS Mincho" panose="020B0400000000000000" pitchFamily="49" charset="-128"/>
                <a:cs typeface="Times New Roman" panose="02020603050405020304" pitchFamily="18" charset="0"/>
              </a:rPr>
              <a:t>British Cardiac Society Emerging Leaders </a:t>
            </a:r>
            <a:r>
              <a:rPr lang="en-US" sz="2200" i="1" dirty="0" err="1">
                <a:latin typeface="Cambria" panose="02040503050406030204" pitchFamily="18" charset="0"/>
                <a:ea typeface="MS Mincho" panose="020B0400000000000000" pitchFamily="49" charset="-128"/>
                <a:cs typeface="Times New Roman" panose="02020603050405020304" pitchFamily="18" charset="0"/>
              </a:rPr>
              <a:t>Programme</a:t>
            </a:r>
            <a:r>
              <a:rPr lang="en-US" sz="2200" i="1" dirty="0">
                <a:latin typeface="Cambria" panose="02040503050406030204" pitchFamily="18" charset="0"/>
                <a:ea typeface="MS Mincho" panose="020B0400000000000000" pitchFamily="49" charset="-128"/>
                <a:cs typeface="Times New Roman" panose="02020603050405020304" pitchFamily="18" charset="0"/>
              </a:rPr>
              <a:t> 2024-25 Delegate</a:t>
            </a:r>
            <a:endParaRPr lang="en-GB" sz="2200" i="1" dirty="0"/>
          </a:p>
        </p:txBody>
      </p:sp>
      <p:sp>
        <p:nvSpPr>
          <p:cNvPr id="4" name="TextBox 3">
            <a:extLst>
              <a:ext uri="{FF2B5EF4-FFF2-40B4-BE49-F238E27FC236}">
                <a16:creationId xmlns:a16="http://schemas.microsoft.com/office/drawing/2014/main" id="{900D4F78-B0C9-2BB4-84EB-C0EB42EE4154}"/>
              </a:ext>
            </a:extLst>
          </p:cNvPr>
          <p:cNvSpPr txBox="1"/>
          <p:nvPr/>
        </p:nvSpPr>
        <p:spPr>
          <a:xfrm>
            <a:off x="191386" y="2270042"/>
            <a:ext cx="5904614" cy="2665345"/>
          </a:xfrm>
          <a:prstGeom prst="rect">
            <a:avLst/>
          </a:prstGeom>
          <a:noFill/>
        </p:spPr>
        <p:txBody>
          <a:bodyPr wrap="square" rtlCol="0">
            <a:spAutoFit/>
          </a:bodyPr>
          <a:lstStyle/>
          <a:p>
            <a:pPr>
              <a:lnSpc>
                <a:spcPct val="115000"/>
              </a:lnSpc>
              <a:spcBef>
                <a:spcPts val="1000"/>
              </a:spcBef>
            </a:pPr>
            <a:r>
              <a:rPr lang="en-US" sz="1200" b="1" dirty="0">
                <a:solidFill>
                  <a:srgbClr val="4F81BD"/>
                </a:solidFill>
                <a:effectLst/>
                <a:latin typeface="Cambria" panose="02040503050406030204" pitchFamily="18" charset="0"/>
                <a:ea typeface="MS Gothic" panose="020B0609070205080204" pitchFamily="49" charset="-128"/>
                <a:cs typeface="Times New Roman" panose="02020603050405020304" pitchFamily="18" charset="0"/>
              </a:rPr>
              <a:t>Background</a:t>
            </a:r>
            <a:endParaRPr lang="en-GB" sz="1200" b="1" dirty="0">
              <a:solidFill>
                <a:srgbClr val="4F81BD"/>
              </a:solidFill>
              <a:effectLst/>
              <a:latin typeface="Calibri" panose="020F0502020204030204" pitchFamily="34" charset="0"/>
              <a:ea typeface="MS Gothic" panose="020B0609070205080204" pitchFamily="49" charset="-128"/>
              <a:cs typeface="Times New Roman" panose="02020603050405020304" pitchFamily="18" charset="0"/>
            </a:endParaRPr>
          </a:p>
          <a:p>
            <a:pPr>
              <a:lnSpc>
                <a:spcPct val="115000"/>
              </a:lnSpc>
              <a:spcAft>
                <a:spcPts val="1000"/>
              </a:spcAft>
            </a:pPr>
            <a:r>
              <a:rPr lang="en-US" sz="800" dirty="0">
                <a:effectLst/>
                <a:latin typeface="Cambria" panose="02040503050406030204" pitchFamily="18" charset="0"/>
                <a:ea typeface="MS Mincho" panose="020B0400000000000000" pitchFamily="49" charset="-128"/>
                <a:cs typeface="Times New Roman" panose="02020603050405020304" pitchFamily="18" charset="0"/>
              </a:rPr>
              <a:t>Left Bundle Area Pacing (LBBAP) is a pacing technique that offers significant advantages over standard Right Ventricular (RV) pacing. Long term RV pacing can lead to pacing induced cardiomyopathy, but LBBAP produces more synchronized ventricular contraction which helps maintain left ventricular function. Studies have shown show LBBAP improves exercise capacity, symptoms and quality of life. It also often results in lower and stable pacing thresholds which improves battery longevity and reduces the need for lead revision.</a:t>
            </a:r>
            <a:endParaRPr lang="en-GB" sz="800" dirty="0">
              <a:effectLst/>
              <a:latin typeface="Cambria" panose="02040503050406030204" pitchFamily="18" charset="0"/>
              <a:ea typeface="MS Mincho" panose="020B0400000000000000" pitchFamily="49" charset="-128"/>
              <a:cs typeface="Times New Roman" panose="02020603050405020304" pitchFamily="18" charset="0"/>
            </a:endParaRPr>
          </a:p>
          <a:p>
            <a:pPr>
              <a:lnSpc>
                <a:spcPct val="115000"/>
              </a:lnSpc>
              <a:spcAft>
                <a:spcPts val="1000"/>
              </a:spcAft>
            </a:pPr>
            <a:r>
              <a:rPr lang="en-US" sz="800" dirty="0">
                <a:effectLst/>
                <a:latin typeface="Cambria" panose="02040503050406030204" pitchFamily="18" charset="0"/>
                <a:ea typeface="MS Mincho" panose="020B0400000000000000" pitchFamily="49" charset="-128"/>
                <a:cs typeface="Times New Roman" panose="02020603050405020304" pitchFamily="18" charset="0"/>
              </a:rPr>
              <a:t>We had noted an increased number of requests for upgrade from standard RV pacemakers to cardiac resynchronization therapy due to a reduced in ejection fraction after RV pacemaker implantation. Other </a:t>
            </a:r>
            <a:r>
              <a:rPr lang="en-US" sz="800" dirty="0" err="1">
                <a:effectLst/>
                <a:latin typeface="Cambria" panose="02040503050406030204" pitchFamily="18" charset="0"/>
                <a:ea typeface="MS Mincho" panose="020B0400000000000000" pitchFamily="49" charset="-128"/>
                <a:cs typeface="Times New Roman" panose="02020603050405020304" pitchFamily="18" charset="0"/>
              </a:rPr>
              <a:t>centres</a:t>
            </a:r>
            <a:r>
              <a:rPr lang="en-US" sz="800" dirty="0">
                <a:effectLst/>
                <a:latin typeface="Cambria" panose="02040503050406030204" pitchFamily="18" charset="0"/>
                <a:ea typeface="MS Mincho" panose="020B0400000000000000" pitchFamily="49" charset="-128"/>
                <a:cs typeface="Times New Roman" panose="02020603050405020304" pitchFamily="18" charset="0"/>
              </a:rPr>
              <a:t> are now routinely offering LBBAP to reduce the need for this, but in Cornwall we have to refer our patients out of county and then cannot follow them up. This is particularly important as there is a higher than average elderly population in Cornwall and rural areas geography makes access to other </a:t>
            </a:r>
            <a:r>
              <a:rPr lang="en-US" sz="800" dirty="0" err="1">
                <a:effectLst/>
                <a:latin typeface="Cambria" panose="02040503050406030204" pitchFamily="18" charset="0"/>
                <a:ea typeface="MS Mincho" panose="020B0400000000000000" pitchFamily="49" charset="-128"/>
                <a:cs typeface="Times New Roman" panose="02020603050405020304" pitchFamily="18" charset="0"/>
              </a:rPr>
              <a:t>centres</a:t>
            </a:r>
            <a:r>
              <a:rPr lang="en-US" sz="800" dirty="0">
                <a:effectLst/>
                <a:latin typeface="Cambria" panose="02040503050406030204" pitchFamily="18" charset="0"/>
                <a:ea typeface="MS Mincho" panose="020B0400000000000000" pitchFamily="49" charset="-128"/>
                <a:cs typeface="Times New Roman" panose="02020603050405020304" pitchFamily="18" charset="0"/>
              </a:rPr>
              <a:t> more challenging.</a:t>
            </a:r>
            <a:endParaRPr lang="en-GB" sz="800" dirty="0">
              <a:effectLst/>
              <a:latin typeface="Cambria" panose="02040503050406030204" pitchFamily="18" charset="0"/>
              <a:ea typeface="MS Mincho" panose="020B0400000000000000" pitchFamily="49" charset="-128"/>
              <a:cs typeface="Times New Roman" panose="02020603050405020304" pitchFamily="18" charset="0"/>
            </a:endParaRPr>
          </a:p>
          <a:p>
            <a:pPr>
              <a:lnSpc>
                <a:spcPct val="115000"/>
              </a:lnSpc>
              <a:spcAft>
                <a:spcPts val="1000"/>
              </a:spcAft>
            </a:pPr>
            <a:r>
              <a:rPr lang="en-US" sz="800" dirty="0">
                <a:effectLst/>
                <a:latin typeface="Cambria" panose="02040503050406030204" pitchFamily="18" charset="0"/>
                <a:ea typeface="MS Mincho" panose="020B0400000000000000" pitchFamily="49" charset="-128"/>
                <a:cs typeface="Times New Roman" panose="02020603050405020304" pitchFamily="18" charset="0"/>
              </a:rPr>
              <a:t>It is therefore essential to offer evidence based cardiac pacing services locally to improve equity of access and enhance continuity of care.</a:t>
            </a:r>
            <a:endParaRPr lang="en-GB" sz="800" dirty="0">
              <a:effectLst/>
              <a:latin typeface="Cambria" panose="02040503050406030204" pitchFamily="18" charset="0"/>
              <a:ea typeface="MS Mincho" panose="020B0400000000000000" pitchFamily="49" charset="-128"/>
              <a:cs typeface="Times New Roman" panose="02020603050405020304" pitchFamily="18" charset="0"/>
            </a:endParaRPr>
          </a:p>
          <a:p>
            <a:endParaRPr lang="en-GB" dirty="0"/>
          </a:p>
        </p:txBody>
      </p:sp>
      <p:sp>
        <p:nvSpPr>
          <p:cNvPr id="5" name="TextBox 4">
            <a:extLst>
              <a:ext uri="{FF2B5EF4-FFF2-40B4-BE49-F238E27FC236}">
                <a16:creationId xmlns:a16="http://schemas.microsoft.com/office/drawing/2014/main" id="{65A41FF7-7126-555C-CE7A-083C1074FE59}"/>
              </a:ext>
            </a:extLst>
          </p:cNvPr>
          <p:cNvSpPr txBox="1"/>
          <p:nvPr/>
        </p:nvSpPr>
        <p:spPr>
          <a:xfrm>
            <a:off x="245434" y="1204584"/>
            <a:ext cx="11685182" cy="1453218"/>
          </a:xfrm>
          <a:prstGeom prst="rect">
            <a:avLst/>
          </a:prstGeom>
          <a:noFill/>
        </p:spPr>
        <p:txBody>
          <a:bodyPr wrap="square" rtlCol="0">
            <a:spAutoFit/>
          </a:bodyPr>
          <a:lstStyle/>
          <a:p>
            <a:pPr>
              <a:lnSpc>
                <a:spcPct val="115000"/>
              </a:lnSpc>
              <a:spcBef>
                <a:spcPts val="1000"/>
              </a:spcBef>
            </a:pPr>
            <a:endParaRPr lang="en-GB" sz="1800" b="1" dirty="0">
              <a:solidFill>
                <a:srgbClr val="4F81BD"/>
              </a:solidFill>
              <a:effectLst/>
              <a:latin typeface="Calibri" panose="020F0502020204030204" pitchFamily="34" charset="0"/>
              <a:ea typeface="MS Gothic" panose="020B0609070205080204" pitchFamily="49" charset="-128"/>
              <a:cs typeface="Times New Roman" panose="02020603050405020304" pitchFamily="18" charset="0"/>
            </a:endParaRPr>
          </a:p>
          <a:p>
            <a:pPr>
              <a:lnSpc>
                <a:spcPct val="115000"/>
              </a:lnSpc>
              <a:spcBef>
                <a:spcPts val="1000"/>
              </a:spcBef>
            </a:pPr>
            <a:r>
              <a:rPr lang="en-US" sz="1800" b="0" dirty="0">
                <a:solidFill>
                  <a:srgbClr val="4F81BD"/>
                </a:solidFill>
                <a:effectLst/>
                <a:latin typeface="Cambria" panose="02040503050406030204" pitchFamily="18" charset="0"/>
                <a:ea typeface="MS Mincho" panose="020B0400000000000000" pitchFamily="49" charset="-128"/>
                <a:cs typeface="Times New Roman" panose="02020603050405020304" pitchFamily="18" charset="0"/>
              </a:rPr>
              <a:t>Aim: To establish a safe, effective, and sustainable Left Bundle Branch Area Pacing (LBBAP) service in Cornwall for patients with bradycardia (and later for CRT indications).</a:t>
            </a:r>
            <a:endParaRPr lang="en-GB" sz="1800" b="1" dirty="0">
              <a:solidFill>
                <a:srgbClr val="4F81BD"/>
              </a:solidFill>
              <a:effectLst/>
              <a:latin typeface="Calibri" panose="020F0502020204030204" pitchFamily="34" charset="0"/>
              <a:ea typeface="MS Gothic" panose="020B0609070205080204" pitchFamily="49" charset="-128"/>
              <a:cs typeface="Times New Roman" panose="02020603050405020304" pitchFamily="18" charset="0"/>
            </a:endParaRPr>
          </a:p>
          <a:p>
            <a:endParaRPr lang="en-GB" dirty="0"/>
          </a:p>
        </p:txBody>
      </p:sp>
      <p:sp>
        <p:nvSpPr>
          <p:cNvPr id="6" name="TextBox 5">
            <a:extLst>
              <a:ext uri="{FF2B5EF4-FFF2-40B4-BE49-F238E27FC236}">
                <a16:creationId xmlns:a16="http://schemas.microsoft.com/office/drawing/2014/main" id="{61ADF4AE-6474-1C69-D55E-0F29F56F5A3E}"/>
              </a:ext>
            </a:extLst>
          </p:cNvPr>
          <p:cNvSpPr txBox="1"/>
          <p:nvPr/>
        </p:nvSpPr>
        <p:spPr>
          <a:xfrm>
            <a:off x="191385" y="4396171"/>
            <a:ext cx="5114260" cy="1354217"/>
          </a:xfrm>
          <a:prstGeom prst="rect">
            <a:avLst/>
          </a:prstGeom>
          <a:noFill/>
        </p:spPr>
        <p:txBody>
          <a:bodyPr wrap="square" rtlCol="0">
            <a:spAutoFit/>
          </a:bodyPr>
          <a:lstStyle/>
          <a:p>
            <a:pPr>
              <a:spcBef>
                <a:spcPts val="1000"/>
              </a:spcBef>
            </a:pPr>
            <a:r>
              <a:rPr lang="en-US" sz="1200" b="1" dirty="0">
                <a:solidFill>
                  <a:srgbClr val="4F81BD"/>
                </a:solidFill>
                <a:effectLst/>
                <a:latin typeface="Cambria" panose="02040503050406030204" pitchFamily="18" charset="0"/>
                <a:ea typeface="Cambria" panose="02040503050406030204" pitchFamily="18" charset="0"/>
                <a:cs typeface="Times New Roman" panose="02020603050405020304" pitchFamily="18" charset="0"/>
              </a:rPr>
              <a:t>Methods</a:t>
            </a:r>
            <a:endParaRPr lang="en-GB" sz="1200" b="1" dirty="0">
              <a:solidFill>
                <a:srgbClr val="4F81BD"/>
              </a:solidFill>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spcAft>
                <a:spcPts val="1000"/>
              </a:spcAft>
              <a:buFont typeface="Garamond" panose="02020404030301010803" pitchFamily="18" charset="0"/>
              <a:buChar char="◦"/>
              <a:tabLst>
                <a:tab pos="457200" algn="l"/>
              </a:tabLst>
            </a:pPr>
            <a:r>
              <a:rPr lang="en-US" sz="900" dirty="0">
                <a:effectLst/>
                <a:latin typeface="Cambria" panose="02040503050406030204" pitchFamily="18" charset="0"/>
                <a:ea typeface="MS Mincho" panose="020B0400000000000000" pitchFamily="49" charset="-128"/>
                <a:cs typeface="Times New Roman" panose="02020603050405020304" pitchFamily="18" charset="0"/>
              </a:rPr>
              <a:t>Training and mentorship in LBBAP technique</a:t>
            </a:r>
            <a:endParaRPr lang="en-GB" sz="900" dirty="0">
              <a:latin typeface="Cambria" panose="02040503050406030204" pitchFamily="18" charset="0"/>
              <a:ea typeface="MS Mincho" panose="020B0400000000000000" pitchFamily="49" charset="-128"/>
              <a:cs typeface="Times New Roman" panose="02020603050405020304" pitchFamily="18" charset="0"/>
            </a:endParaRPr>
          </a:p>
          <a:p>
            <a:pPr marL="342900" lvl="0" indent="-342900">
              <a:spcAft>
                <a:spcPts val="1000"/>
              </a:spcAft>
              <a:buFont typeface="Garamond" panose="02020404030301010803" pitchFamily="18" charset="0"/>
              <a:buChar char="◦"/>
              <a:tabLst>
                <a:tab pos="457200" algn="l"/>
              </a:tabLst>
            </a:pPr>
            <a:r>
              <a:rPr lang="en-US" sz="900" dirty="0">
                <a:effectLst/>
                <a:latin typeface="Cambria" panose="02040503050406030204" pitchFamily="18" charset="0"/>
                <a:ea typeface="MS Mincho" panose="020B0400000000000000" pitchFamily="49" charset="-128"/>
                <a:cs typeface="Times New Roman" panose="02020603050405020304" pitchFamily="18" charset="0"/>
              </a:rPr>
              <a:t>Procurement of necessary sheaths and leads</a:t>
            </a:r>
            <a:endParaRPr lang="en-GB" sz="900" dirty="0">
              <a:effectLst/>
              <a:latin typeface="Cambria" panose="02040503050406030204" pitchFamily="18" charset="0"/>
              <a:ea typeface="MS Mincho" panose="020B0400000000000000" pitchFamily="49" charset="-128"/>
              <a:cs typeface="Times New Roman" panose="02020603050405020304" pitchFamily="18" charset="0"/>
            </a:endParaRPr>
          </a:p>
          <a:p>
            <a:pPr marL="342900" lvl="0" indent="-342900">
              <a:spcAft>
                <a:spcPts val="1000"/>
              </a:spcAft>
              <a:buFont typeface="Garamond" panose="02020404030301010803" pitchFamily="18" charset="0"/>
              <a:buChar char="◦"/>
              <a:tabLst>
                <a:tab pos="457200" algn="l"/>
              </a:tabLst>
            </a:pPr>
            <a:r>
              <a:rPr lang="en-US" sz="900" dirty="0">
                <a:effectLst/>
                <a:latin typeface="Cambria" panose="02040503050406030204" pitchFamily="18" charset="0"/>
                <a:ea typeface="MS Mincho" panose="020B0400000000000000" pitchFamily="49" charset="-128"/>
                <a:cs typeface="Times New Roman" panose="02020603050405020304" pitchFamily="18" charset="0"/>
              </a:rPr>
              <a:t>Local protocol development and patient selection criteria</a:t>
            </a:r>
            <a:endParaRPr lang="en-GB" sz="900" dirty="0">
              <a:effectLst/>
              <a:latin typeface="Cambria" panose="02040503050406030204" pitchFamily="18" charset="0"/>
              <a:ea typeface="MS Mincho" panose="020B0400000000000000" pitchFamily="49" charset="-128"/>
              <a:cs typeface="Times New Roman" panose="02020603050405020304" pitchFamily="18" charset="0"/>
            </a:endParaRPr>
          </a:p>
          <a:p>
            <a:endParaRPr lang="en-GB" dirty="0"/>
          </a:p>
        </p:txBody>
      </p:sp>
      <p:sp>
        <p:nvSpPr>
          <p:cNvPr id="7" name="TextBox 6">
            <a:extLst>
              <a:ext uri="{FF2B5EF4-FFF2-40B4-BE49-F238E27FC236}">
                <a16:creationId xmlns:a16="http://schemas.microsoft.com/office/drawing/2014/main" id="{1B539941-D174-9AF7-451D-73E9ECCF209C}"/>
              </a:ext>
            </a:extLst>
          </p:cNvPr>
          <p:cNvSpPr txBox="1"/>
          <p:nvPr/>
        </p:nvSpPr>
        <p:spPr>
          <a:xfrm>
            <a:off x="191385" y="5293990"/>
            <a:ext cx="5050465" cy="1970796"/>
          </a:xfrm>
          <a:prstGeom prst="rect">
            <a:avLst/>
          </a:prstGeom>
          <a:noFill/>
        </p:spPr>
        <p:txBody>
          <a:bodyPr wrap="square" rtlCol="0">
            <a:spAutoFit/>
          </a:bodyPr>
          <a:lstStyle/>
          <a:p>
            <a:pPr>
              <a:lnSpc>
                <a:spcPct val="115000"/>
              </a:lnSpc>
              <a:spcBef>
                <a:spcPts val="1000"/>
              </a:spcBef>
            </a:pPr>
            <a:r>
              <a:rPr lang="en-US" sz="1200" b="1" dirty="0">
                <a:solidFill>
                  <a:srgbClr val="4F81BD"/>
                </a:solidFill>
                <a:effectLst/>
                <a:latin typeface="Cambria" panose="02040503050406030204" pitchFamily="18" charset="0"/>
                <a:ea typeface="Cambria" panose="02040503050406030204" pitchFamily="18" charset="0"/>
                <a:cs typeface="Times New Roman" panose="02020603050405020304" pitchFamily="18" charset="0"/>
              </a:rPr>
              <a:t>Challenges</a:t>
            </a:r>
            <a:endParaRPr lang="en-GB" sz="1200" b="1" dirty="0">
              <a:solidFill>
                <a:srgbClr val="4F81BD"/>
              </a:solidFill>
              <a:effectLst/>
              <a:latin typeface="Cambria" panose="02040503050406030204" pitchFamily="18" charset="0"/>
              <a:ea typeface="Cambria" panose="02040503050406030204" pitchFamily="18" charset="0"/>
              <a:cs typeface="Times New Roman" panose="02020603050405020304" pitchFamily="18" charset="0"/>
            </a:endParaRPr>
          </a:p>
          <a:p>
            <a:pPr>
              <a:lnSpc>
                <a:spcPct val="115000"/>
              </a:lnSpc>
              <a:spcAft>
                <a:spcPts val="1000"/>
              </a:spcAft>
            </a:pPr>
            <a:r>
              <a:rPr lang="en-US" sz="800" dirty="0">
                <a:effectLst/>
                <a:latin typeface="Cambria" panose="02040503050406030204" pitchFamily="18" charset="0"/>
                <a:ea typeface="Cambria" panose="02040503050406030204" pitchFamily="18" charset="0"/>
                <a:cs typeface="Times New Roman" panose="02020603050405020304" pitchFamily="18" charset="0"/>
              </a:rPr>
              <a:t>There are currently only two heart failure and complex device consultants to cover all of Cornwall who also have general cardiology responsibilities. The learning curve means more time needs to be allocated to this new technique. This must be balanced against increasing demands on the pacing service with expanding waiting lists. Shortly after the start of the service development the pacing lab closed for refurbishment. The new pacing lab is now open again and being used. </a:t>
            </a:r>
            <a:endParaRPr lang="en-GB" sz="8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15000"/>
              </a:lnSpc>
              <a:spcAft>
                <a:spcPts val="1000"/>
              </a:spcAft>
            </a:pPr>
            <a:r>
              <a:rPr lang="en-US" sz="800" dirty="0">
                <a:effectLst/>
                <a:latin typeface="Cambria" panose="02040503050406030204" pitchFamily="18" charset="0"/>
                <a:ea typeface="Cambria" panose="02040503050406030204" pitchFamily="18" charset="0"/>
                <a:cs typeface="Times New Roman" panose="02020603050405020304" pitchFamily="18" charset="0"/>
              </a:rPr>
              <a:t>There was a need for external proctorship and structured training. A high volume operator was approached who agreed and this was organized formally. Industry support was also arranged to assist with logistics of proctorship and the required equipment.</a:t>
            </a:r>
            <a:endParaRPr lang="en-GB" sz="800" dirty="0">
              <a:effectLst/>
              <a:latin typeface="Cambria" panose="02040503050406030204" pitchFamily="18" charset="0"/>
              <a:ea typeface="Cambria" panose="02040503050406030204" pitchFamily="18" charset="0"/>
              <a:cs typeface="Times New Roman" panose="02020603050405020304" pitchFamily="18" charset="0"/>
            </a:endParaRPr>
          </a:p>
          <a:p>
            <a:endParaRPr lang="en-GB" dirty="0"/>
          </a:p>
        </p:txBody>
      </p:sp>
      <p:sp>
        <p:nvSpPr>
          <p:cNvPr id="8" name="TextBox 7">
            <a:extLst>
              <a:ext uri="{FF2B5EF4-FFF2-40B4-BE49-F238E27FC236}">
                <a16:creationId xmlns:a16="http://schemas.microsoft.com/office/drawing/2014/main" id="{714FFA7F-8446-671D-462F-5FBEA12235D2}"/>
              </a:ext>
            </a:extLst>
          </p:cNvPr>
          <p:cNvSpPr txBox="1"/>
          <p:nvPr/>
        </p:nvSpPr>
        <p:spPr>
          <a:xfrm>
            <a:off x="6262577" y="2198580"/>
            <a:ext cx="5518297" cy="1793824"/>
          </a:xfrm>
          <a:prstGeom prst="rect">
            <a:avLst/>
          </a:prstGeom>
          <a:noFill/>
        </p:spPr>
        <p:txBody>
          <a:bodyPr wrap="square" rtlCol="0">
            <a:spAutoFit/>
          </a:bodyPr>
          <a:lstStyle/>
          <a:p>
            <a:pPr>
              <a:lnSpc>
                <a:spcPct val="115000"/>
              </a:lnSpc>
              <a:spcBef>
                <a:spcPts val="1000"/>
              </a:spcBef>
            </a:pPr>
            <a:r>
              <a:rPr lang="en-US" sz="1200" b="1" dirty="0">
                <a:solidFill>
                  <a:srgbClr val="4F81BD"/>
                </a:solidFill>
                <a:effectLst/>
                <a:latin typeface="Cambria" panose="02040503050406030204" pitchFamily="18" charset="0"/>
                <a:ea typeface="Cambria" panose="02040503050406030204" pitchFamily="18" charset="0"/>
                <a:cs typeface="Times New Roman" panose="02020603050405020304" pitchFamily="18" charset="0"/>
              </a:rPr>
              <a:t>Initial Results </a:t>
            </a:r>
            <a:endParaRPr lang="en-GB" sz="1200" b="1" dirty="0">
              <a:solidFill>
                <a:srgbClr val="4F81BD"/>
              </a:solidFill>
              <a:effectLst/>
              <a:latin typeface="Cambria" panose="02040503050406030204" pitchFamily="18" charset="0"/>
              <a:ea typeface="Cambria" panose="02040503050406030204" pitchFamily="18" charset="0"/>
              <a:cs typeface="Times New Roman" panose="02020603050405020304" pitchFamily="18" charset="0"/>
            </a:endParaRPr>
          </a:p>
          <a:p>
            <a:pPr>
              <a:lnSpc>
                <a:spcPct val="115000"/>
              </a:lnSpc>
              <a:spcAft>
                <a:spcPts val="1000"/>
              </a:spcAft>
            </a:pPr>
            <a:r>
              <a:rPr lang="en-US" sz="900" dirty="0">
                <a:effectLst/>
                <a:latin typeface="Cambria" panose="02040503050406030204" pitchFamily="18" charset="0"/>
                <a:ea typeface="Cambria" panose="02040503050406030204" pitchFamily="18" charset="0"/>
                <a:cs typeface="Times New Roman" panose="02020603050405020304" pitchFamily="18" charset="0"/>
              </a:rPr>
              <a:t>The two complex pacing consultants in Cornwall have now attended two industry led LBBAP training courses and have visited other </a:t>
            </a:r>
            <a:r>
              <a:rPr lang="en-US" sz="900" dirty="0" err="1">
                <a:effectLst/>
                <a:latin typeface="Cambria" panose="02040503050406030204" pitchFamily="18" charset="0"/>
                <a:ea typeface="Cambria" panose="02040503050406030204" pitchFamily="18" charset="0"/>
                <a:cs typeface="Times New Roman" panose="02020603050405020304" pitchFamily="18" charset="0"/>
              </a:rPr>
              <a:t>centres</a:t>
            </a:r>
            <a:r>
              <a:rPr lang="en-US" sz="900" dirty="0">
                <a:effectLst/>
                <a:latin typeface="Cambria" panose="02040503050406030204" pitchFamily="18" charset="0"/>
                <a:ea typeface="Cambria" panose="02040503050406030204" pitchFamily="18" charset="0"/>
                <a:cs typeface="Times New Roman" panose="02020603050405020304" pitchFamily="18" charset="0"/>
              </a:rPr>
              <a:t> to observe LBBAP in practice. The two senior cardiac physiologists now trained in follow up of LBBAP.</a:t>
            </a:r>
            <a:endParaRPr lang="en-GB" sz="9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15000"/>
              </a:lnSpc>
              <a:spcAft>
                <a:spcPts val="1000"/>
              </a:spcAft>
            </a:pPr>
            <a:r>
              <a:rPr lang="en-US" sz="900" dirty="0">
                <a:effectLst/>
                <a:latin typeface="Cambria" panose="02040503050406030204" pitchFamily="18" charset="0"/>
                <a:ea typeface="Cambria" panose="02040503050406030204" pitchFamily="18" charset="0"/>
                <a:cs typeface="Times New Roman" panose="02020603050405020304" pitchFamily="18" charset="0"/>
              </a:rPr>
              <a:t>A proctor has been identified and the arrangements made for suitable pacing lists for him to support the initial learning curve. Industry support has been obtained to provide the required equipment, and to support the Cornwall team as the service becomes established.</a:t>
            </a:r>
            <a:endParaRPr lang="en-GB" sz="900" dirty="0">
              <a:effectLst/>
              <a:latin typeface="Cambria" panose="02040503050406030204" pitchFamily="18" charset="0"/>
              <a:ea typeface="Cambria" panose="02040503050406030204" pitchFamily="18" charset="0"/>
              <a:cs typeface="Times New Roman" panose="02020603050405020304" pitchFamily="18" charset="0"/>
            </a:endParaRPr>
          </a:p>
          <a:p>
            <a:endParaRPr lang="en-GB" dirty="0"/>
          </a:p>
        </p:txBody>
      </p:sp>
      <p:sp>
        <p:nvSpPr>
          <p:cNvPr id="9" name="TextBox 8">
            <a:extLst>
              <a:ext uri="{FF2B5EF4-FFF2-40B4-BE49-F238E27FC236}">
                <a16:creationId xmlns:a16="http://schemas.microsoft.com/office/drawing/2014/main" id="{71E8C371-EDC8-8990-F949-BDFE068767AE}"/>
              </a:ext>
            </a:extLst>
          </p:cNvPr>
          <p:cNvSpPr txBox="1"/>
          <p:nvPr/>
        </p:nvSpPr>
        <p:spPr>
          <a:xfrm>
            <a:off x="6262577" y="3627396"/>
            <a:ext cx="5390706" cy="1506310"/>
          </a:xfrm>
          <a:prstGeom prst="rect">
            <a:avLst/>
          </a:prstGeom>
          <a:noFill/>
        </p:spPr>
        <p:txBody>
          <a:bodyPr wrap="square" rtlCol="0">
            <a:spAutoFit/>
          </a:bodyPr>
          <a:lstStyle/>
          <a:p>
            <a:pPr>
              <a:lnSpc>
                <a:spcPct val="115000"/>
              </a:lnSpc>
              <a:spcBef>
                <a:spcPts val="1000"/>
              </a:spcBef>
            </a:pPr>
            <a:r>
              <a:rPr lang="en-US" sz="1200" b="1" dirty="0">
                <a:solidFill>
                  <a:srgbClr val="4F81BD"/>
                </a:solidFill>
                <a:effectLst/>
                <a:latin typeface="Cambria" panose="02040503050406030204" pitchFamily="18" charset="0"/>
                <a:ea typeface="Cambria" panose="02040503050406030204" pitchFamily="18" charset="0"/>
                <a:cs typeface="Times New Roman" panose="02020603050405020304" pitchFamily="18" charset="0"/>
              </a:rPr>
              <a:t>Conclusion</a:t>
            </a:r>
            <a:endParaRPr lang="en-GB" sz="1200" b="1" dirty="0">
              <a:solidFill>
                <a:srgbClr val="4F81BD"/>
              </a:solidFill>
              <a:effectLst/>
              <a:latin typeface="Cambria" panose="02040503050406030204" pitchFamily="18" charset="0"/>
              <a:ea typeface="Cambria" panose="02040503050406030204" pitchFamily="18" charset="0"/>
              <a:cs typeface="Times New Roman" panose="02020603050405020304" pitchFamily="18" charset="0"/>
            </a:endParaRPr>
          </a:p>
          <a:p>
            <a:pPr>
              <a:lnSpc>
                <a:spcPct val="115000"/>
              </a:lnSpc>
              <a:spcAft>
                <a:spcPts val="1000"/>
              </a:spcAft>
            </a:pPr>
            <a:r>
              <a:rPr lang="en-US" sz="900" dirty="0">
                <a:effectLst/>
                <a:latin typeface="Cambria" panose="02040503050406030204" pitchFamily="18" charset="0"/>
                <a:ea typeface="Cambria" panose="02040503050406030204" pitchFamily="18" charset="0"/>
                <a:cs typeface="Times New Roman" panose="02020603050405020304" pitchFamily="18" charset="0"/>
              </a:rPr>
              <a:t>After the two complex pacing consultants are suitable trained the aim is to expand operator base to the two pacing consultants in addition. In the future the patients considered for LBBAP will expand to include those who  have impaired LV function without left bundle branch block, and also to those who would usually have a CRT but cannot. It is predicted that LBBAP will replace conventional RV pacing as the first line treatment for bradycardia requiring a pacemaker.</a:t>
            </a:r>
            <a:endParaRPr lang="en-GB" sz="900" dirty="0">
              <a:effectLst/>
              <a:latin typeface="Cambria" panose="02040503050406030204" pitchFamily="18" charset="0"/>
              <a:ea typeface="Cambria" panose="02040503050406030204" pitchFamily="18" charset="0"/>
              <a:cs typeface="Times New Roman" panose="02020603050405020304" pitchFamily="18" charset="0"/>
            </a:endParaRPr>
          </a:p>
          <a:p>
            <a:endParaRPr lang="en-GB" dirty="0"/>
          </a:p>
        </p:txBody>
      </p:sp>
      <p:sp>
        <p:nvSpPr>
          <p:cNvPr id="11" name="TextBox 10">
            <a:extLst>
              <a:ext uri="{FF2B5EF4-FFF2-40B4-BE49-F238E27FC236}">
                <a16:creationId xmlns:a16="http://schemas.microsoft.com/office/drawing/2014/main" id="{FD1CFF48-96ED-007A-6632-B8D896E3F457}"/>
              </a:ext>
            </a:extLst>
          </p:cNvPr>
          <p:cNvSpPr txBox="1"/>
          <p:nvPr/>
        </p:nvSpPr>
        <p:spPr>
          <a:xfrm>
            <a:off x="7795827" y="4864598"/>
            <a:ext cx="4315545" cy="2240613"/>
          </a:xfrm>
          <a:prstGeom prst="rect">
            <a:avLst/>
          </a:prstGeom>
          <a:noFill/>
        </p:spPr>
        <p:txBody>
          <a:bodyPr wrap="square" rtlCol="0">
            <a:spAutoFit/>
          </a:bodyPr>
          <a:lstStyle/>
          <a:p>
            <a:pPr>
              <a:lnSpc>
                <a:spcPct val="115000"/>
              </a:lnSpc>
              <a:spcBef>
                <a:spcPts val="1000"/>
              </a:spcBef>
            </a:pPr>
            <a:r>
              <a:rPr lang="en-US" sz="1200" b="1" dirty="0">
                <a:solidFill>
                  <a:srgbClr val="4F81BD"/>
                </a:solidFill>
                <a:effectLst/>
                <a:latin typeface="Cambria" panose="02040503050406030204" pitchFamily="18" charset="0"/>
                <a:ea typeface="Cambria" panose="02040503050406030204" pitchFamily="18" charset="0"/>
                <a:cs typeface="Times New Roman" panose="02020603050405020304" pitchFamily="18" charset="0"/>
              </a:rPr>
              <a:t>References</a:t>
            </a:r>
            <a:endParaRPr lang="en-GB" sz="1200" b="1" dirty="0">
              <a:solidFill>
                <a:srgbClr val="4F81BD"/>
              </a:solidFill>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15000"/>
              </a:lnSpc>
              <a:spcAft>
                <a:spcPts val="1000"/>
              </a:spcAft>
              <a:buFont typeface="Garamond" panose="02020404030301010803" pitchFamily="18" charset="0"/>
              <a:buChar char="◦"/>
              <a:tabLst>
                <a:tab pos="457200" algn="l"/>
              </a:tabLst>
            </a:pPr>
            <a:r>
              <a:rPr lang="en-US" sz="900" dirty="0">
                <a:effectLst/>
                <a:latin typeface="Cambria" panose="02040503050406030204" pitchFamily="18" charset="0"/>
                <a:ea typeface="MS Mincho" panose="020B0400000000000000" pitchFamily="49" charset="-128"/>
                <a:cs typeface="Times New Roman" panose="02020603050405020304" pitchFamily="18" charset="0"/>
              </a:rPr>
              <a:t>Chung et al (2023) ‘2023 HRS/APHRS/LAHRS guideline on cardiac physiologic pacing for the avoidance and mitigation of heart failure.’ Heart Rhythm, 20: e17-91</a:t>
            </a:r>
            <a:endParaRPr lang="en-GB" sz="900" dirty="0">
              <a:effectLst/>
              <a:latin typeface="Cambria" panose="02040503050406030204" pitchFamily="18" charset="0"/>
              <a:ea typeface="MS Mincho" panose="020B0400000000000000" pitchFamily="49" charset="-128"/>
              <a:cs typeface="Times New Roman" panose="02020603050405020304" pitchFamily="18" charset="0"/>
            </a:endParaRPr>
          </a:p>
          <a:p>
            <a:pPr marL="342900" lvl="0" indent="-342900">
              <a:lnSpc>
                <a:spcPct val="115000"/>
              </a:lnSpc>
              <a:spcAft>
                <a:spcPts val="1000"/>
              </a:spcAft>
              <a:buFont typeface="Garamond" panose="02020404030301010803" pitchFamily="18" charset="0"/>
              <a:buChar char="◦"/>
              <a:tabLst>
                <a:tab pos="457200" algn="l"/>
              </a:tabLst>
            </a:pPr>
            <a:r>
              <a:rPr lang="en-US" sz="900" dirty="0" err="1">
                <a:effectLst/>
                <a:latin typeface="Cambria" panose="02040503050406030204" pitchFamily="18" charset="0"/>
                <a:ea typeface="MS Mincho" panose="020B0400000000000000" pitchFamily="49" charset="-128"/>
                <a:cs typeface="Times New Roman" panose="02020603050405020304" pitchFamily="18" charset="0"/>
              </a:rPr>
              <a:t>Vijayaraman</a:t>
            </a:r>
            <a:r>
              <a:rPr lang="en-US" sz="900" dirty="0">
                <a:effectLst/>
                <a:latin typeface="Cambria" panose="02040503050406030204" pitchFamily="18" charset="0"/>
                <a:ea typeface="MS Mincho" panose="020B0400000000000000" pitchFamily="49" charset="-128"/>
                <a:cs typeface="Times New Roman" panose="02020603050405020304" pitchFamily="18" charset="0"/>
              </a:rPr>
              <a:t> et al (2023) ‘Comparison of left bundle area pacing and biventricular pacing in candidates for resynchronization therapy.’ Journal of American College of Cardiology, 92: 228-241</a:t>
            </a:r>
            <a:endParaRPr lang="en-GB" sz="900" dirty="0">
              <a:effectLst/>
              <a:latin typeface="Cambria" panose="02040503050406030204" pitchFamily="18" charset="0"/>
              <a:ea typeface="MS Mincho" panose="020B0400000000000000" pitchFamily="49" charset="-128"/>
              <a:cs typeface="Times New Roman" panose="02020603050405020304" pitchFamily="18" charset="0"/>
            </a:endParaRPr>
          </a:p>
          <a:p>
            <a:pPr marL="342900" lvl="0" indent="-342900">
              <a:lnSpc>
                <a:spcPct val="115000"/>
              </a:lnSpc>
              <a:spcAft>
                <a:spcPts val="1000"/>
              </a:spcAft>
              <a:buFont typeface="Garamond" panose="02020404030301010803" pitchFamily="18" charset="0"/>
              <a:buChar char="◦"/>
              <a:tabLst>
                <a:tab pos="457200" algn="l"/>
              </a:tabLst>
            </a:pPr>
            <a:r>
              <a:rPr lang="en-US" sz="900" dirty="0" err="1">
                <a:effectLst/>
                <a:latin typeface="Cambria" panose="02040503050406030204" pitchFamily="18" charset="0"/>
                <a:ea typeface="MS Mincho" panose="020B0400000000000000" pitchFamily="49" charset="-128"/>
                <a:cs typeface="Times New Roman" panose="02020603050405020304" pitchFamily="18" charset="0"/>
              </a:rPr>
              <a:t>Ponnusamy</a:t>
            </a:r>
            <a:r>
              <a:rPr lang="en-US" sz="900" dirty="0">
                <a:effectLst/>
                <a:latin typeface="Cambria" panose="02040503050406030204" pitchFamily="18" charset="0"/>
                <a:ea typeface="MS Mincho" panose="020B0400000000000000" pitchFamily="49" charset="-128"/>
                <a:cs typeface="Times New Roman" panose="02020603050405020304" pitchFamily="18" charset="0"/>
              </a:rPr>
              <a:t> et al (2022) ‘Left bundle branch pacing: a comprehensive review.’ Journal of Cardiovascular Electrophysiology, 31: 2462-2473</a:t>
            </a:r>
            <a:endParaRPr lang="en-GB" sz="900" dirty="0">
              <a:effectLst/>
              <a:latin typeface="Cambria" panose="02040503050406030204" pitchFamily="18" charset="0"/>
              <a:ea typeface="MS Mincho" panose="020B0400000000000000" pitchFamily="49" charset="-128"/>
              <a:cs typeface="Times New Roman" panose="02020603050405020304" pitchFamily="18" charset="0"/>
            </a:endParaRPr>
          </a:p>
          <a:p>
            <a:endParaRPr lang="en-GB" dirty="0"/>
          </a:p>
        </p:txBody>
      </p:sp>
      <p:pic>
        <p:nvPicPr>
          <p:cNvPr id="1026" name="Picture 2" descr="Image result for Royal Cornwall Hospital Logo">
            <a:extLst>
              <a:ext uri="{FF2B5EF4-FFF2-40B4-BE49-F238E27FC236}">
                <a16:creationId xmlns:a16="http://schemas.microsoft.com/office/drawing/2014/main" id="{1B902605-3349-056E-8B16-3351F02F08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41699" y="63813"/>
            <a:ext cx="2642966" cy="66496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6A923BD0-34A8-4C45-C649-0DB1AAFE2D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385" y="67400"/>
            <a:ext cx="2672316" cy="600227"/>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descr="A group of people standing in front of a building&#10;&#10;Description automatically generated">
            <a:extLst>
              <a:ext uri="{FF2B5EF4-FFF2-40B4-BE49-F238E27FC236}">
                <a16:creationId xmlns:a16="http://schemas.microsoft.com/office/drawing/2014/main" id="{3E24F912-601E-E76F-09D9-F09C8C77494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03484" y="4953814"/>
            <a:ext cx="1834254" cy="1659971"/>
          </a:xfrm>
          <a:prstGeom prst="rect">
            <a:avLst/>
          </a:prstGeom>
        </p:spPr>
      </p:pic>
    </p:spTree>
    <p:extLst>
      <p:ext uri="{BB962C8B-B14F-4D97-AF65-F5344CB8AC3E}">
        <p14:creationId xmlns:p14="http://schemas.microsoft.com/office/powerpoint/2010/main" val="2257212139"/>
      </p:ext>
    </p:extLst>
  </p:cSld>
  <p:clrMapOvr>
    <a:masterClrMapping/>
  </p:clrMapOvr>
</p:sld>
</file>

<file path=ppt/theme/theme1.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32</TotalTime>
  <Words>672</Words>
  <Application>Microsoft Office PowerPoint</Application>
  <PresentationFormat>Widescreen</PresentationFormat>
  <Paragraphs>25</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Calibri</vt:lpstr>
      <vt:lpstr>Cambria</vt:lpstr>
      <vt:lpstr>Garamond</vt:lpstr>
      <vt:lpstr>Office Theme</vt:lpstr>
      <vt:lpstr>Establishing a Left Bundle Branch Area Pacing (LBBAP) Service in Cornwall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KEMP, Tiffany (ROYAL CORNWALL HOSPITALS NHS TRUST)</dc:creator>
  <cp:lastModifiedBy>KEMP, Tiffany (ROYAL CORNWALL HOSPITALS NHS TRUST)</cp:lastModifiedBy>
  <cp:revision>4</cp:revision>
  <dcterms:created xsi:type="dcterms:W3CDTF">2025-05-11T18:38:51Z</dcterms:created>
  <dcterms:modified xsi:type="dcterms:W3CDTF">2025-05-11T19:11:36Z</dcterms:modified>
</cp:coreProperties>
</file>