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/>
    <p:restoredTop sz="94586"/>
  </p:normalViewPr>
  <p:slideViewPr>
    <p:cSldViewPr snapToGrid="0" snapToObjects="1">
      <p:cViewPr varScale="1">
        <p:scale>
          <a:sx n="117" d="100"/>
          <a:sy n="11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85A0D-A0CA-4546-A13D-EFF68D3BD8DC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420B-F44B-5244-809B-B87CDE03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9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247D-01A3-B14A-B856-5EC4DBADA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71766-38AC-3845-89E7-0AD11560E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E806-84CC-634E-A159-5558E0EA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E9CE4-2E35-8242-8CD4-01A8575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08E8-C4D8-3A44-A107-2584AF3D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E4F6-12CF-3C45-8251-8D1F776A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066EA-00E1-6B46-99E2-35B34AC2D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F5B3-CF09-E643-B178-D091B5CD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A9F50-371C-8442-8482-B2C273C2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BD410-D60D-8B4C-9D0B-5BE8E3C7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5D716-DF3E-554C-917A-42090EDF6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90F58-2780-E343-95E7-F3CC12BFD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A38A-ECB7-3745-92EB-F5C1D06F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D03F-408D-6247-92A9-7657D726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DDDB5-A7F7-9C42-82E8-41BB19FB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x60 Templat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DD5F448D-3880-497A-8C8F-433635B080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367" y="1322670"/>
            <a:ext cx="2529933" cy="1963456"/>
          </a:xfrm>
          <a:prstGeom prst="rect">
            <a:avLst/>
          </a:prstGeom>
          <a:solidFill>
            <a:schemeClr val="bg2"/>
          </a:solidFill>
        </p:spPr>
        <p:txBody>
          <a:bodyPr wrap="square" lIns="228589" tIns="228589" rIns="228589" bIns="228589">
            <a:noAutofit/>
          </a:bodyPr>
          <a:lstStyle>
            <a:lvl1pPr marL="0" marR="0" indent="0" algn="l" defTabSz="19508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89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marL="0" marR="0" lvl="0" indent="0" algn="l" defTabSz="19508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Introduction or Abstract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E5EFEDA-3E37-43AD-B220-272CD5AB82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501" y="3442720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635A13-3BE2-433D-86CD-BF2C5DFB1CA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220434" y="3583440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79A11AE8-25B9-4617-A357-26AC75DEEB5D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12368" y="912509"/>
            <a:ext cx="11756765" cy="2729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1067" b="0" i="0">
                <a:solidFill>
                  <a:schemeClr val="accent3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  <a:lvl2pPr>
              <a:buFontTx/>
              <a:buNone/>
              <a:defRPr sz="3200"/>
            </a:lvl2pPr>
            <a:lvl3pPr>
              <a:buFontTx/>
              <a:buNone/>
              <a:defRPr sz="3200"/>
            </a:lvl3pPr>
            <a:lvl4pPr>
              <a:buFontTx/>
              <a:buNone/>
              <a:defRPr sz="3200"/>
            </a:lvl4pPr>
            <a:lvl5pPr>
              <a:buFontTx/>
              <a:buNone/>
              <a:defRPr sz="3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DE20B24C-E064-41B7-8E83-ACA3CBC68BA9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12367" y="693820"/>
            <a:ext cx="11756767" cy="1960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1067" b="0" i="0">
                <a:solidFill>
                  <a:schemeClr val="accent3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  <a:lvl2pPr>
              <a:buFontTx/>
              <a:buNone/>
              <a:defRPr sz="3200"/>
            </a:lvl2pPr>
            <a:lvl3pPr>
              <a:buFontTx/>
              <a:buNone/>
              <a:defRPr sz="3200"/>
            </a:lvl3pPr>
            <a:lvl4pPr>
              <a:buFontTx/>
              <a:buNone/>
              <a:defRPr sz="3200"/>
            </a:lvl4pPr>
            <a:lvl5pPr>
              <a:buFontTx/>
              <a:buNone/>
              <a:defRPr sz="3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24EC8ED1-A2DF-457D-AF1B-6057B7E77A09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212368" y="242754"/>
            <a:ext cx="11756768" cy="4284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2667" b="1" i="0">
                <a:solidFill>
                  <a:schemeClr val="accent3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  <a:lvl2pPr>
              <a:buFontTx/>
              <a:buNone/>
              <a:defRPr sz="3200"/>
            </a:lvl2pPr>
            <a:lvl3pPr>
              <a:buFontTx/>
              <a:buNone/>
              <a:defRPr sz="3200"/>
            </a:lvl3pPr>
            <a:lvl4pPr>
              <a:buFontTx/>
              <a:buNone/>
              <a:defRPr sz="3200"/>
            </a:lvl4pPr>
            <a:lvl5pPr>
              <a:buFontTx/>
              <a:buNone/>
              <a:defRPr sz="3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AC6FA543-F827-4490-8747-E041951E9BBF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3286607" y="1354419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E64E7D9A-F726-4A90-AF82-6BEA92F79A12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3278540" y="1495139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1B640BD6-EB1D-4700-B778-118A05A7B6F5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6399662" y="1354419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283546A-80D9-4B28-9B82-150596C41FEC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6391595" y="1495139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5E1384AF-9F19-49D9-8A53-A26A298EAC3D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9465834" y="1354419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15D1E702-5B96-4332-80AA-CCCE21ACA4C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9457767" y="1495139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CE357490-F76D-492A-B9A5-AC21C99ED66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9465834" y="3442720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2FD8B10-7AE9-41E1-BCA5-8F9E1442A8E5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9457767" y="3583440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9328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7B13-08A0-9E4C-B2B5-E8E2A3FE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D538-6978-3D40-98EB-EEF167C1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70C44-098D-C640-909A-358F4891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849E-768A-5F40-8903-60B3C6AF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0DC1-886E-3241-ADEE-1692057B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31FD-CB03-F24B-A1EA-4BF24CDC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C0175-11E8-FB4B-8ECC-E5B8683C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C94A-9139-E24C-AB4B-95831E7E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CB7F-FF5E-0743-BA72-9B55F043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EB62-51C5-3C4A-BC62-56D8C304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F928-3967-A64A-9193-B9CBDA38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FAE58-DA35-154E-8DAE-5133CE7D7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F69F7-4CBD-B148-A0E9-0808A55F3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08C23-FDFF-EB4E-B44A-37E6DF68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9C848-71AB-B242-A9D1-7D526A37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F55D-3B39-2C49-8BAC-D9B9CA2F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9F9C-9D46-A843-B4D1-71FD8C95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2C58-06B0-D34C-8619-6722536A6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B0C8E-944E-C342-B3A8-F60EC2EE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2A2D6-E5D3-DF4C-AA59-FC5BFC211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4AC11-9117-A347-B754-FBDFE0704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D6B52-718E-0447-B755-854A4513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9CBE0-0AF0-D945-9FDE-DA91C96C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3B02A-742A-8644-BCB9-ED8F3766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C6DE-AFB2-5141-836C-D4E646E0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EA0E2-9952-7E45-8CF7-BA965A6D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653BA-132C-CC47-9B82-8A464230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525C7-697B-974C-8980-2F03FC2F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294E-A563-0E49-A37A-0F29AF78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CC887-D543-A944-AC55-8693D6E3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1D4FB-7393-8046-BE74-60A16143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35E3-F025-B24E-B407-8021886C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E187-8F0A-3E47-AE7A-96B902D9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2F968-3DB8-744A-8535-F3306927E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F0EE-49E4-A84C-9223-2CB339F1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2B9D3-D68B-8140-BC16-76C48203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795C-A1B9-4949-B620-47B0FAB5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28B9-6D00-F94A-A581-2DD655AD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07E64-0537-5D41-AA12-C55803EF2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1732B-4A27-B244-9A12-9036AA0A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CBF2B-791A-454F-A967-15983950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DE318-6A07-754E-B67B-29AED87B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4912D-CC71-6141-99CE-05014F7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64960-B1CC-4F46-9F46-F18B8E74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1D900-1279-3D4F-9698-C9EDB1C68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54A0-1CCA-4C48-A7D8-D5F50AE5B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3B62-267D-664B-BF0C-AEBAC01EC48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159ED-268C-B047-BD17-43FD99CB9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99F9-BAE0-9446-8CBE-C036E81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54E940FA-0A67-6044-9B90-08A8B41B2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67" y="1183745"/>
            <a:ext cx="2803883" cy="243217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Hypertrophic Cardiomyopathy (HCM) is a common inherited cardiac condition linked to sudden cardiac death, arrhythmias  and heart failure.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The 2023 ESC guidelines and the British Heart Foundation recommend offering genetic testing promptly after diagnosis to support personalised management and cascade screening.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Genetic testing enables accurate diagnosis, risk stratification, and identification of at-risk family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Despite clear guidance, adherence to these recommendations remains inconsistent in clinical practice.</a:t>
            </a:r>
          </a:p>
          <a:p>
            <a:endParaRPr lang="en-US" sz="1000" dirty="0">
              <a:latin typeface="+mn-lt"/>
            </a:endParaRP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B4187C71-ECFD-6B47-A66C-1F539709D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2367" y="3834605"/>
            <a:ext cx="2530832" cy="19608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000" dirty="0">
                <a:latin typeface="+mn-lt"/>
              </a:rPr>
              <a:t>Objectives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6C15B2DA-8B2C-594B-B2B6-6318B6A2B19A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221333" y="4058371"/>
            <a:ext cx="2803883" cy="195189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</a:t>
            </a:r>
            <a:r>
              <a:rPr lang="en-GB" sz="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ssess the proportion of patients with HCM who were offered genetic testing within six months of their initial clinic appointment at Manchester University NHS Foundation Trust (MFT).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An audit standard was established at 90% compliance for documentation and communication of genetic testing results, including offering family screening.</a:t>
            </a:r>
            <a:endParaRPr lang="en-GB" sz="9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GB" sz="1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56C56E4-B308-EC47-9D52-AE5F06EA5611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Manchester University NHS Foundation Trust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9E09AC8A-EFEB-F041-A2D4-EA4A12D9025D}"/>
              </a:ext>
            </a:extLst>
          </p:cNvPr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Tamara Naneishvili , Khawaja Yawar Abbas , Rhys Beynon, Andrew Crean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404D54C2-4DBF-9848-8091-A0F24939AFE0}"/>
              </a:ext>
            </a:extLst>
          </p:cNvPr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Are We Recordin</a:t>
            </a:r>
            <a:r>
              <a:rPr lang="en-GB" sz="18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</a:t>
            </a:r>
            <a:r>
              <a:rPr lang="en-GB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Adequate Data When We See HCM Patients?</a:t>
            </a:r>
            <a:endParaRPr lang="en-GB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DCCCC67C-A4E2-BB41-ADB1-C91B00FFCFF1}"/>
              </a:ext>
            </a:extLst>
          </p:cNvPr>
          <p:cNvSpPr>
            <a:spLocks noGrp="1"/>
          </p:cNvSpPr>
          <p:nvPr>
            <p:ph type="body" sz="quarter" idx="154"/>
          </p:nvPr>
        </p:nvSpPr>
        <p:spPr>
          <a:xfrm>
            <a:off x="3278540" y="1199620"/>
            <a:ext cx="2521866" cy="207077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000" dirty="0">
                <a:latin typeface="+mn-lt"/>
              </a:rPr>
              <a:t>Methods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D644DD5-7912-F243-82DF-6EBF48CEB20C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3278540" y="1495139"/>
            <a:ext cx="2521866" cy="3238226"/>
          </a:xfrm>
        </p:spPr>
        <p:txBody>
          <a:bodyPr/>
          <a:lstStyle/>
          <a:p>
            <a:pPr>
              <a:buNone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Retrospective audit of 1000 consecutive patients with confirmed or suspected HCM seen between January 2006 and December 2024.</a:t>
            </a:r>
          </a:p>
          <a:p>
            <a:pPr>
              <a:buNone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Patient data were extracted from the EPIC electronic health records system at Manchester University NHS Foundation Trust (MFT).</a:t>
            </a:r>
          </a:p>
          <a:p>
            <a:pPr>
              <a:buNone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The primary outcomes assessed were: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Demographics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Documentation of genetic testing offered within six months of the initial clinic appointment.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Evidence of result communication via letter, telephone, or face-to-face consultation.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Explicit documentation that family screening was offered.</a:t>
            </a:r>
          </a:p>
          <a:p>
            <a:endParaRPr lang="en-US" dirty="0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310028D7-6A4E-4942-8BF3-3B94B14F6356}"/>
              </a:ext>
            </a:extLst>
          </p:cNvPr>
          <p:cNvSpPr>
            <a:spLocks noGrp="1"/>
          </p:cNvSpPr>
          <p:nvPr>
            <p:ph type="body" sz="quarter" idx="156"/>
          </p:nvPr>
        </p:nvSpPr>
        <p:spPr>
          <a:xfrm>
            <a:off x="6391595" y="1208027"/>
            <a:ext cx="2521866" cy="23372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000" dirty="0">
                <a:latin typeface="+mn-lt"/>
              </a:rPr>
              <a:t>Interim results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E2FCD445-A5FF-DA43-AEFE-41915357260A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6391595" y="1495138"/>
            <a:ext cx="2521866" cy="3141407"/>
          </a:xfrm>
        </p:spPr>
        <p:txBody>
          <a:bodyPr/>
          <a:lstStyle/>
          <a:p>
            <a:pPr>
              <a:buNone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Data from the first 400 patients reviewed show substantial shortfalls against the audit standard.</a:t>
            </a:r>
          </a:p>
          <a:p>
            <a:pPr>
              <a:buNone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Only 30–40% had documented: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Offer of genetic testing within six months.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Communication of results (via letter, telephone, or face-to-face).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Offer of family screening.</a:t>
            </a:r>
          </a:p>
          <a:p>
            <a:pPr>
              <a:buNone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These findings highlights significant under-performance relative to guideline expectations.</a:t>
            </a:r>
          </a:p>
          <a:p>
            <a:r>
              <a:rPr lang="en-GB" sz="900" dirty="0">
                <a:solidFill>
                  <a:schemeClr val="tx1"/>
                </a:solidFill>
                <a:latin typeface="+mn-lt"/>
              </a:rPr>
              <a:t>Results have been presented at the Inherited Cardiac Conditions (ICC) MDT for discussion and planning of next steps.</a:t>
            </a:r>
          </a:p>
          <a:p>
            <a:endParaRPr lang="en-US" dirty="0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E3AEC771-49CF-224F-B6DE-438C45C76327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9327732" y="1225587"/>
            <a:ext cx="2521866" cy="23372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000" dirty="0">
                <a:latin typeface="+mn-lt"/>
              </a:rPr>
              <a:t>Conclusion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3216ACC-1200-2E45-916F-6758B871B070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>
          <a:xfrm>
            <a:off x="9327732" y="1495138"/>
            <a:ext cx="2521866" cy="364861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Interim findings confirm that clinicians are under-documenting and potentially under-offering genetic testing for HCM.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This gap in adherence may negatively impact patient safety, risk assessment, and the effectiveness of family screening.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To improve compliance, we plan to implement a structured consultation template to prompt:</a:t>
            </a:r>
          </a:p>
          <a:p>
            <a:r>
              <a:rPr lang="en-GB" sz="900" dirty="0">
                <a:solidFill>
                  <a:schemeClr val="tx1"/>
                </a:solidFill>
                <a:latin typeface="+mn-lt"/>
              </a:rPr>
              <a:t>Offer of genetic testing</a:t>
            </a:r>
          </a:p>
          <a:p>
            <a:r>
              <a:rPr lang="en-GB" sz="900" dirty="0">
                <a:solidFill>
                  <a:schemeClr val="tx1"/>
                </a:solidFill>
                <a:latin typeface="+mn-lt"/>
              </a:rPr>
              <a:t>Communication of results</a:t>
            </a:r>
          </a:p>
          <a:p>
            <a:r>
              <a:rPr lang="en-GB" sz="900" dirty="0">
                <a:solidFill>
                  <a:schemeClr val="tx1"/>
                </a:solidFill>
                <a:latin typeface="+mn-lt"/>
              </a:rPr>
              <a:t>Offer of cascade screening</a:t>
            </a:r>
          </a:p>
          <a:p>
            <a:pPr>
              <a:buNone/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Reminder posters will be displayed in clinic rooms and shared with ICC clinicians.</a:t>
            </a:r>
          </a:p>
          <a:p>
            <a:r>
              <a:rPr lang="en-GB" sz="900" dirty="0">
                <a:solidFill>
                  <a:schemeClr val="tx1"/>
                </a:solidFill>
                <a:latin typeface="+mn-lt"/>
              </a:rPr>
              <a:t>A re-audit is planned to evaluate improvements in documentation and adherence to national guidelines.</a:t>
            </a:r>
          </a:p>
          <a:p>
            <a:endParaRPr lang="en-US" dirty="0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AA197EA5-3D4F-1F40-8DF6-105099D1076F}"/>
              </a:ext>
            </a:extLst>
          </p:cNvPr>
          <p:cNvSpPr>
            <a:spLocks noGrp="1"/>
          </p:cNvSpPr>
          <p:nvPr>
            <p:ph type="body" sz="quarter" idx="160"/>
          </p:nvPr>
        </p:nvSpPr>
        <p:spPr>
          <a:xfrm>
            <a:off x="3278540" y="5503254"/>
            <a:ext cx="2521866" cy="15512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000" dirty="0">
                <a:latin typeface="+mn-lt"/>
              </a:rPr>
              <a:t>References 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9695E6E0-07FE-C942-AC81-6CCD4083F2AD}"/>
              </a:ext>
            </a:extLst>
          </p:cNvPr>
          <p:cNvSpPr>
            <a:spLocks noGrp="1"/>
          </p:cNvSpPr>
          <p:nvPr>
            <p:ph type="body" sz="quarter" idx="161"/>
          </p:nvPr>
        </p:nvSpPr>
        <p:spPr>
          <a:xfrm>
            <a:off x="3278540" y="5880720"/>
            <a:ext cx="2521866" cy="734525"/>
          </a:xfrm>
        </p:spPr>
        <p:txBody>
          <a:bodyPr/>
          <a:lstStyle/>
          <a:p>
            <a:r>
              <a:rPr lang="en-GB" sz="800" i="0" u="none" strike="noStrike" dirty="0">
                <a:solidFill>
                  <a:srgbClr val="000000"/>
                </a:solidFill>
                <a:effectLst/>
                <a:latin typeface="+mn-lt"/>
              </a:rPr>
              <a:t>Arbelo E, </a:t>
            </a:r>
            <a:r>
              <a:rPr lang="en-GB" sz="800" i="0" u="none" strike="noStrike" dirty="0" err="1">
                <a:solidFill>
                  <a:srgbClr val="000000"/>
                </a:solidFill>
                <a:effectLst/>
                <a:latin typeface="+mn-lt"/>
              </a:rPr>
              <a:t>Protonotarios</a:t>
            </a:r>
            <a:r>
              <a:rPr lang="en-GB" sz="800" i="0" u="none" strike="noStrike" dirty="0">
                <a:solidFill>
                  <a:srgbClr val="000000"/>
                </a:solidFill>
                <a:effectLst/>
                <a:latin typeface="+mn-lt"/>
              </a:rPr>
              <a:t> A, Gimeno JR, et al. 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+mn-lt"/>
              </a:rPr>
              <a:t>2023 ESC Guidelines for the management of cardiomyopathies: Developed by the task force on the management of cardiomyopathies of the European Society of Cardiology (ESC). 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+mn-lt"/>
              </a:rPr>
              <a:t>European Heart Journal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2023;44(37):3503–3626. doi:10.1093/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eurheartj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+mn-lt"/>
              </a:rPr>
              <a:t>/ehad194</a:t>
            </a:r>
            <a:endParaRPr lang="en-US" sz="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7" y="5568025"/>
            <a:ext cx="2530833" cy="1160604"/>
          </a:xfrm>
          <a:prstGeom prst="rect">
            <a:avLst/>
          </a:prstGeom>
        </p:spPr>
      </p:pic>
      <p:pic>
        <p:nvPicPr>
          <p:cNvPr id="6" name="Picture 5" descr="A close-up of a medical survey&#10;&#10;AI-generated content may be incorrect.">
            <a:extLst>
              <a:ext uri="{FF2B5EF4-FFF2-40B4-BE49-F238E27FC236}">
                <a16:creationId xmlns:a16="http://schemas.microsoft.com/office/drawing/2014/main" id="{6D09B572-3CED-FB3C-9120-EDDAC66DF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714" y="4408197"/>
            <a:ext cx="2427262" cy="24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466</Words>
  <Application>Microsoft Macintosh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BCS Widescreen PowerPoint Presentation (no timings)</dc:title>
  <dc:creator>Jasdeep Bhamber</dc:creator>
  <cp:keywords>BCS Annual Conference 2019</cp:keywords>
  <cp:lastModifiedBy>Tamara Naneishvili</cp:lastModifiedBy>
  <cp:revision>17</cp:revision>
  <dcterms:created xsi:type="dcterms:W3CDTF">2019-04-24T13:56:17Z</dcterms:created>
  <dcterms:modified xsi:type="dcterms:W3CDTF">2025-05-13T11:21:15Z</dcterms:modified>
</cp:coreProperties>
</file>