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5E7"/>
    <a:srgbClr val="198919"/>
    <a:srgbClr val="1C981C"/>
    <a:srgbClr val="4B732F"/>
    <a:srgbClr val="538034"/>
    <a:srgbClr val="213315"/>
    <a:srgbClr val="E2F0D9"/>
    <a:srgbClr val="EFFFFF"/>
    <a:srgbClr val="FFEFEF"/>
    <a:srgbClr val="FFE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9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04498-99C4-85F6-FA0A-EBEC62487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2B3447-3B98-DE4F-A382-77AE777C0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DB54E6-CBB9-2179-BD74-57FE44A4D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931A-E099-4351-939C-88B1C14C3C71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84046-4F95-6B3C-E39C-74D70387D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19A9C-C728-9CBA-1717-9D2B240C7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BC97-9B96-46EA-B205-8188C4D93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797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B720E-9159-350B-3D07-3F59943DA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685F4A-75F1-33F8-E85D-5ADDA964B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D196ED-CE23-F4BE-05DB-7CACDB275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931A-E099-4351-939C-88B1C14C3C71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F775F-F694-1E61-4F72-80CE36709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34E897-1211-F85E-176B-163253FB6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BC97-9B96-46EA-B205-8188C4D93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65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B83183-DFA0-C249-6AB6-B1E5F17E86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78AF0D-38F8-DB3B-D63A-2E53A48627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345B10-6DF7-B38D-D477-8715BBE4F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931A-E099-4351-939C-88B1C14C3C71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1084F-0759-05AA-20B1-AE7148AEC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5D1A6E-7862-66D7-A2C8-6F846663C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BC97-9B96-46EA-B205-8188C4D93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915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E6B8E-5B6F-7EA9-6962-54A052510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4FD8C-3EE8-A4B0-B3BE-787DC6F32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9C52B-8EA2-6093-0293-5CB1DAAA7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931A-E099-4351-939C-88B1C14C3C71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0E347-131E-8855-167A-C7BBE9EF4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FA768B-8DB8-6EA5-4D25-EEA52E380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BC97-9B96-46EA-B205-8188C4D93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647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ACCDF-5D6B-DA82-E143-CDF987763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4B37BB-95D3-7F55-A0BF-9D8FCE8E12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E01CF-D476-4104-D338-742851511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931A-E099-4351-939C-88B1C14C3C71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CB0CF-19F1-DE78-FFAC-0218079FA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EE3FD3-9734-679F-60DF-2B0184B6E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BC97-9B96-46EA-B205-8188C4D93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357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12E19-9F6E-EA9C-5D61-ED8FACBDB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73CEA-16A6-CABF-F946-648A0A70E7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B0C1A2-93DC-40A8-9211-228220E8EC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D22E38-7D55-E1D5-A74B-274115E68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931A-E099-4351-939C-88B1C14C3C71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770026-7AFC-A076-D70B-25D8F6851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AB59E3-40B3-7429-E432-7D6B083C2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BC97-9B96-46EA-B205-8188C4D93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43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074A3-4582-052C-77E5-F2461A6CF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E84DA6-FE13-2350-46E3-8D4AA159E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CFF9E9-800E-33A8-CF91-99FF1DF5C5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C0980F-6518-1ECA-B5DC-050F3B2A18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1320B9-79DC-47E3-2BA6-95866E8012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F28446-052E-155D-71D6-41365C33A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931A-E099-4351-939C-88B1C14C3C71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992570-3584-27F8-5B4C-3B20BAE8A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4CCD28-8617-C26D-471B-3ADC4367E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BC97-9B96-46EA-B205-8188C4D93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901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A7C52-9B15-0C1E-8AC3-A484CA7B4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AB1A79-0452-E874-AEEB-2AAFBDB2A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931A-E099-4351-939C-88B1C14C3C71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6B9299-CC1A-A0C1-45E7-1D7935EB0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16C208-5564-E915-E1A8-DEEBA1039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BC97-9B96-46EA-B205-8188C4D93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086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DF9860-7ECE-D0CC-B64D-B7AD0E0A3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931A-E099-4351-939C-88B1C14C3C71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DC8053-2E44-4569-1274-9A4C99DD4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A67795-4BB3-74F2-19D8-18E1E8556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BC97-9B96-46EA-B205-8188C4D93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593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4276F-5197-D2CA-46DF-5A9042D78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17260-6E59-D267-BD94-5A41798D9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89A0F6-C8BA-647F-49DD-292E8218BB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1FFC6C-F7E8-4A24-D899-F4E5BC6A3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931A-E099-4351-939C-88B1C14C3C71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286871-ED0D-82EF-BB78-9368BFBF3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7ECAA0-E8CB-9E30-A0C7-CC35D3F03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BC97-9B96-46EA-B205-8188C4D93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752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48B38-8130-19ED-3E3B-57AE8DFD6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B7D747-0CC2-3F8B-3584-C756C82C47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AB77B5-1A2F-F6B0-7C77-EC01E70C17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1DDC93-DB96-78DC-CA93-C0974419C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931A-E099-4351-939C-88B1C14C3C71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D4F9F6-29B2-EC33-1B58-F528DD0E0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59C77-2979-868C-B169-4F1221D67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BC97-9B96-46EA-B205-8188C4D93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279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2E6365-90F1-3E79-AC3B-D17C1F6BB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65D981-708E-6F28-0BC3-404D0BC04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390A17-7D51-9441-8351-CD75F01A51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D931A-E099-4351-939C-88B1C14C3C71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2D995-FF5D-94D3-BF34-CFF1554F8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41A8BC-7384-BC42-5AA0-ED2C9B3A0B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9BC97-9B96-46EA-B205-8188C4D93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076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1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F94FDD48-B614-54E1-6CB1-CF8B384A4CE2}"/>
              </a:ext>
            </a:extLst>
          </p:cNvPr>
          <p:cNvSpPr txBox="1"/>
          <p:nvPr/>
        </p:nvSpPr>
        <p:spPr>
          <a:xfrm>
            <a:off x="227961" y="3392994"/>
            <a:ext cx="2827169" cy="1223546"/>
          </a:xfrm>
          <a:prstGeom prst="roundRect">
            <a:avLst>
              <a:gd name="adj" fmla="val 3986"/>
            </a:avLst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calculated the cumulative incidence rate for ten cardio-renal-metabolic diseases and death for patients aged ≥30 years in primary care by OPTIMISE risk strata. </a:t>
            </a:r>
          </a:p>
          <a:p>
            <a:pPr algn="just"/>
            <a:endParaRPr lang="en-GB" sz="9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Across 3 PCNs we have identified patients at elevated OPTIMISE risk and assessed guideline-adherence for cardio-renal-metabolic diseases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6DB5E5-2E71-3CCA-8B28-3C4CF64C126C}"/>
              </a:ext>
            </a:extLst>
          </p:cNvPr>
          <p:cNvSpPr txBox="1"/>
          <p:nvPr/>
        </p:nvSpPr>
        <p:spPr>
          <a:xfrm>
            <a:off x="221390" y="1380062"/>
            <a:ext cx="2827169" cy="1364724"/>
          </a:xfrm>
          <a:prstGeom prst="roundRect">
            <a:avLst>
              <a:gd name="adj" fmla="val 4376"/>
            </a:avLst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9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Cardiovascular disease (CVD) causes a quarter of all deaths in the UK, and the NHS Long Term Plan emphasises that earlier detection and treatment of cardiovascular, renal and metabolic risk factors is a priority.</a:t>
            </a:r>
          </a:p>
          <a:p>
            <a:pPr algn="just"/>
            <a:endParaRPr lang="en-GB" sz="9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en-GB" sz="9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 have developed a machine learning algorithm (OPTIMISE) that identifies people at higher risk of cardio-renal-metabolic disease and death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3C709E3-8666-640E-8138-258C72ABFB7F}"/>
              </a:ext>
            </a:extLst>
          </p:cNvPr>
          <p:cNvSpPr/>
          <p:nvPr/>
        </p:nvSpPr>
        <p:spPr>
          <a:xfrm>
            <a:off x="0" y="-1"/>
            <a:ext cx="12192000" cy="58512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BE46B3-F172-5B5B-CF95-F3A865A1EE2B}"/>
              </a:ext>
            </a:extLst>
          </p:cNvPr>
          <p:cNvSpPr txBox="1"/>
          <p:nvPr/>
        </p:nvSpPr>
        <p:spPr>
          <a:xfrm>
            <a:off x="0" y="84291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7800975" algn="l"/>
                <a:tab pos="9867900" algn="l"/>
              </a:tabLst>
            </a:pPr>
            <a:r>
              <a:rPr lang="en-GB" sz="1600" b="1" kern="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Cardiologi</a:t>
            </a:r>
            <a:r>
              <a:rPr lang="en-GB" sz="1600" b="1" kern="1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st-led community optimisation of cardio-renal-metabolic risk factors: OPTIMISE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CBB923-4E5E-710B-1247-EFC72EC25337}"/>
              </a:ext>
            </a:extLst>
          </p:cNvPr>
          <p:cNvSpPr txBox="1"/>
          <p:nvPr/>
        </p:nvSpPr>
        <p:spPr>
          <a:xfrm>
            <a:off x="0" y="606358"/>
            <a:ext cx="12192000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Nadarajah R</a:t>
            </a:r>
            <a:r>
              <a:rPr lang="en-GB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Wahab A, Reynolds C Haris M, Joseph T, </a:t>
            </a:r>
            <a:r>
              <a:rPr lang="en-GB" sz="1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Hurd</a:t>
            </a:r>
            <a:r>
              <a:rPr lang="en-GB" sz="1200" kern="1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</a:t>
            </a:r>
            <a:r>
              <a:rPr lang="en-GB" sz="1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B, </a:t>
            </a:r>
            <a:r>
              <a:rPr lang="en-GB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Wu J, Gale CP</a:t>
            </a:r>
          </a:p>
          <a:p>
            <a:pPr algn="ctr"/>
            <a:r>
              <a:rPr lang="en-GB" sz="9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Leeds Teaching Hospitals NHTS Trust; Leeds Institute of Cardiovascular and Metabolic Medicine</a:t>
            </a:r>
            <a:endParaRPr lang="en-GB" sz="9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18A26B0-6D6E-92B0-5820-15567693D88D}"/>
              </a:ext>
            </a:extLst>
          </p:cNvPr>
          <p:cNvSpPr/>
          <p:nvPr/>
        </p:nvSpPr>
        <p:spPr>
          <a:xfrm>
            <a:off x="95250" y="1038224"/>
            <a:ext cx="3019984" cy="360000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/>
              <a:t>        </a:t>
            </a: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50006B9-4BC1-AAFA-D43F-DF6E438D5DB6}"/>
              </a:ext>
            </a:extLst>
          </p:cNvPr>
          <p:cNvSpPr/>
          <p:nvPr/>
        </p:nvSpPr>
        <p:spPr>
          <a:xfrm>
            <a:off x="126065" y="1056062"/>
            <a:ext cx="324000" cy="32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2"/>
                </a:solidFill>
                <a:latin typeface="Arial Rounded MT Bold" panose="020F070403050403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endParaRPr lang="en-GB" dirty="0">
              <a:solidFill>
                <a:schemeClr val="tx2"/>
              </a:solidFill>
              <a:latin typeface="Arial Rounded MT Bold" panose="020F070403050403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F5C1B25-4242-DD50-F648-51F0313D6A29}"/>
              </a:ext>
            </a:extLst>
          </p:cNvPr>
          <p:cNvSpPr/>
          <p:nvPr/>
        </p:nvSpPr>
        <p:spPr>
          <a:xfrm>
            <a:off x="95250" y="3078352"/>
            <a:ext cx="3019984" cy="360000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/>
              <a:t>        </a:t>
            </a: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METHODS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253E1B7-3FE1-EEC0-3BA2-6D493B6ACA9A}"/>
              </a:ext>
            </a:extLst>
          </p:cNvPr>
          <p:cNvSpPr/>
          <p:nvPr/>
        </p:nvSpPr>
        <p:spPr>
          <a:xfrm>
            <a:off x="126065" y="3096770"/>
            <a:ext cx="324000" cy="32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2"/>
                </a:solidFill>
                <a:latin typeface="Arial Rounded MT Bold" panose="020F070403050403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endParaRPr lang="en-GB" dirty="0">
              <a:solidFill>
                <a:schemeClr val="tx2"/>
              </a:solidFill>
              <a:latin typeface="Arial Rounded MT Bold" panose="020F070403050403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C333E045-3AC5-402A-6878-30BB69A90BDF}"/>
              </a:ext>
            </a:extLst>
          </p:cNvPr>
          <p:cNvSpPr/>
          <p:nvPr/>
        </p:nvSpPr>
        <p:spPr>
          <a:xfrm>
            <a:off x="3321330" y="1047449"/>
            <a:ext cx="8839200" cy="360000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/>
              <a:t>        </a:t>
            </a: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37778A21-5459-7F69-F780-67ABA03BACD9}"/>
              </a:ext>
            </a:extLst>
          </p:cNvPr>
          <p:cNvSpPr/>
          <p:nvPr/>
        </p:nvSpPr>
        <p:spPr>
          <a:xfrm>
            <a:off x="3288365" y="1056062"/>
            <a:ext cx="324000" cy="32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2"/>
                </a:solidFill>
                <a:latin typeface="Arial Rounded MT Bold" panose="020F070403050403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endParaRPr lang="en-GB" dirty="0">
              <a:solidFill>
                <a:schemeClr val="tx2"/>
              </a:solidFill>
              <a:latin typeface="Arial Rounded MT Bold" panose="020F070403050403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DAF3085-5403-4B34-5CDE-8A9AB09C4C8B}"/>
              </a:ext>
            </a:extLst>
          </p:cNvPr>
          <p:cNvSpPr txBox="1"/>
          <p:nvPr/>
        </p:nvSpPr>
        <p:spPr>
          <a:xfrm>
            <a:off x="3257550" y="6138340"/>
            <a:ext cx="8808384" cy="561856"/>
          </a:xfrm>
          <a:prstGeom prst="round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9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machine learning OPTIMISE algorithm can identify people at higher risk of cardio-renal-metabolic diseases and death in UK primary care EHR data. </a:t>
            </a:r>
          </a:p>
          <a:p>
            <a:pPr algn="just"/>
            <a:r>
              <a:rPr lang="en-GB" sz="9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 prospective evaluation higher risk individuals have unrecorded and undertreated cardio-renal-metabolic diseases, which are actionable targets for integrated multi-disciplinary preventative care.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580ED51-DBA0-D33A-BFD4-0934CA40C4C9}"/>
              </a:ext>
            </a:extLst>
          </p:cNvPr>
          <p:cNvSpPr txBox="1"/>
          <p:nvPr/>
        </p:nvSpPr>
        <p:spPr>
          <a:xfrm>
            <a:off x="3274439" y="5510445"/>
            <a:ext cx="6345128" cy="233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1. Predicted risk and long-term risk of conditions in the testing dataset (n=416 228)</a:t>
            </a:r>
            <a:endParaRPr lang="en-GB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7AA4AD2D-E31C-9644-EAFC-855036E7A9CF}"/>
              </a:ext>
            </a:extLst>
          </p:cNvPr>
          <p:cNvSpPr/>
          <p:nvPr/>
        </p:nvSpPr>
        <p:spPr>
          <a:xfrm>
            <a:off x="3257550" y="5791428"/>
            <a:ext cx="8839200" cy="360000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/>
              <a:t>        </a:t>
            </a: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C3F50530-4EE7-0798-6BD8-334535B70F6C}"/>
              </a:ext>
            </a:extLst>
          </p:cNvPr>
          <p:cNvSpPr/>
          <p:nvPr/>
        </p:nvSpPr>
        <p:spPr>
          <a:xfrm>
            <a:off x="3288366" y="5814340"/>
            <a:ext cx="324000" cy="32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2"/>
                </a:solidFill>
                <a:latin typeface="Arial Rounded MT Bold" panose="020F070403050403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endParaRPr lang="en-GB" dirty="0">
              <a:solidFill>
                <a:schemeClr val="tx2"/>
              </a:solidFill>
              <a:latin typeface="Arial Rounded MT Bold" panose="020F070403050403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5784761-F4F6-DF94-801C-5A02CE9BF4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1330" y="1455825"/>
            <a:ext cx="6861114" cy="405462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2243822-B48A-2ED2-0380-E8A78B67C69D}"/>
              </a:ext>
            </a:extLst>
          </p:cNvPr>
          <p:cNvSpPr txBox="1"/>
          <p:nvPr/>
        </p:nvSpPr>
        <p:spPr>
          <a:xfrm>
            <a:off x="10182444" y="1749449"/>
            <a:ext cx="1914306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9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the pilot clinical implementation (n=82):</a:t>
            </a:r>
          </a:p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78% had hypertension </a:t>
            </a:r>
          </a:p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23.1% of those with type 2 diabetes and co-existent CKD were on SGLT2 inhibitor</a:t>
            </a:r>
          </a:p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37% of those with previous CVD had LDL &gt;2.0 mmol/L</a:t>
            </a:r>
          </a:p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19.5% had undiagnosed moderate or high risk CKD</a:t>
            </a:r>
          </a:p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49% were obese</a:t>
            </a:r>
          </a:p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17% were eligible for GLP-1 RA therapy</a:t>
            </a: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868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1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F94FDD48-B614-54E1-6CB1-CF8B384A4CE2}"/>
              </a:ext>
            </a:extLst>
          </p:cNvPr>
          <p:cNvSpPr txBox="1"/>
          <p:nvPr/>
        </p:nvSpPr>
        <p:spPr>
          <a:xfrm>
            <a:off x="5932715" y="1451887"/>
            <a:ext cx="6259285" cy="517654"/>
          </a:xfrm>
          <a:prstGeom prst="roundRect">
            <a:avLst>
              <a:gd name="adj" fmla="val 3986"/>
            </a:avLst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calculated the cumulative incidence rate for ten cardio-renal-metabolic diseases and death for patients aged ≥30 years in primary care by OPTIMISE risk strata. </a:t>
            </a:r>
          </a:p>
          <a:p>
            <a:pPr algn="just"/>
            <a:r>
              <a:rPr lang="en-GB" sz="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Across 3 PCNs we identified patients at elevated OPTIMISE risk and assessed guideline-adherence for CRM diseases.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6DB5E5-2E71-3CCA-8B28-3C4CF64C126C}"/>
              </a:ext>
            </a:extLst>
          </p:cNvPr>
          <p:cNvSpPr txBox="1"/>
          <p:nvPr/>
        </p:nvSpPr>
        <p:spPr>
          <a:xfrm>
            <a:off x="95251" y="1434492"/>
            <a:ext cx="5837464" cy="517654"/>
          </a:xfrm>
          <a:prstGeom prst="roundRect">
            <a:avLst>
              <a:gd name="adj" fmla="val 4376"/>
            </a:avLst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9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Cardiovascular disease causes a quarter of all deaths in the UK, and the NHS Long Term Plan emphasises earlier detection and treatment of cardio-renal-metabolic risk factors. We can identify people at higher risk of cardio-renal-metabolic (CRM) disease and death with machine learning in primary care records (OPTIMISE).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3C709E3-8666-640E-8138-258C72ABFB7F}"/>
              </a:ext>
            </a:extLst>
          </p:cNvPr>
          <p:cNvSpPr/>
          <p:nvPr/>
        </p:nvSpPr>
        <p:spPr>
          <a:xfrm>
            <a:off x="0" y="-1"/>
            <a:ext cx="12192000" cy="58512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BE46B3-F172-5B5B-CF95-F3A865A1EE2B}"/>
              </a:ext>
            </a:extLst>
          </p:cNvPr>
          <p:cNvSpPr txBox="1"/>
          <p:nvPr/>
        </p:nvSpPr>
        <p:spPr>
          <a:xfrm>
            <a:off x="0" y="84291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7800975" algn="l"/>
                <a:tab pos="9867900" algn="l"/>
              </a:tabLst>
            </a:pPr>
            <a:r>
              <a:rPr lang="en-GB" b="1" kern="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Cardiologi</a:t>
            </a:r>
            <a:r>
              <a:rPr lang="en-GB" b="1" kern="1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st-led community optimisation of cardio-renal-metabolic risk factors: OPTIMISE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CBB923-4E5E-710B-1247-EFC72EC25337}"/>
              </a:ext>
            </a:extLst>
          </p:cNvPr>
          <p:cNvSpPr txBox="1"/>
          <p:nvPr/>
        </p:nvSpPr>
        <p:spPr>
          <a:xfrm>
            <a:off x="0" y="595472"/>
            <a:ext cx="12192000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Nadarajah R</a:t>
            </a:r>
            <a:r>
              <a:rPr lang="en-GB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Wahab A, Reynolds C Haris M, Joseph T, </a:t>
            </a:r>
            <a:r>
              <a:rPr lang="en-GB" sz="1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Hurd</a:t>
            </a:r>
            <a:r>
              <a:rPr lang="en-GB" sz="1200" kern="1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</a:t>
            </a:r>
            <a:r>
              <a:rPr lang="en-GB" sz="1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B, </a:t>
            </a:r>
            <a:r>
              <a:rPr lang="en-GB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Wu J, Gale CP</a:t>
            </a:r>
          </a:p>
          <a:p>
            <a:pPr algn="ctr"/>
            <a:r>
              <a:rPr lang="en-GB" sz="9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Leeds Teaching Hospitals NHTS Trust; Leeds Institute of Cardiovascular and Metabolic Medicine</a:t>
            </a:r>
            <a:endParaRPr lang="en-GB" sz="9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18A26B0-6D6E-92B0-5820-15567693D88D}"/>
              </a:ext>
            </a:extLst>
          </p:cNvPr>
          <p:cNvSpPr/>
          <p:nvPr/>
        </p:nvSpPr>
        <p:spPr>
          <a:xfrm>
            <a:off x="1227366" y="1092654"/>
            <a:ext cx="3019984" cy="360000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/>
              <a:t>        </a:t>
            </a: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50006B9-4BC1-AAFA-D43F-DF6E438D5DB6}"/>
              </a:ext>
            </a:extLst>
          </p:cNvPr>
          <p:cNvSpPr/>
          <p:nvPr/>
        </p:nvSpPr>
        <p:spPr>
          <a:xfrm>
            <a:off x="1269067" y="1099606"/>
            <a:ext cx="324000" cy="32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2"/>
                </a:solidFill>
                <a:latin typeface="Arial Rounded MT Bold" panose="020F070403050403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endParaRPr lang="en-GB" dirty="0">
              <a:solidFill>
                <a:schemeClr val="tx2"/>
              </a:solidFill>
              <a:latin typeface="Arial Rounded MT Bold" panose="020F070403050403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F5C1B25-4242-DD50-F648-51F0313D6A29}"/>
              </a:ext>
            </a:extLst>
          </p:cNvPr>
          <p:cNvSpPr/>
          <p:nvPr/>
        </p:nvSpPr>
        <p:spPr>
          <a:xfrm>
            <a:off x="7932965" y="1067706"/>
            <a:ext cx="3019984" cy="360000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/>
              <a:t>        </a:t>
            </a: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METHODS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253E1B7-3FE1-EEC0-3BA2-6D493B6ACA9A}"/>
              </a:ext>
            </a:extLst>
          </p:cNvPr>
          <p:cNvSpPr/>
          <p:nvPr/>
        </p:nvSpPr>
        <p:spPr>
          <a:xfrm>
            <a:off x="7970659" y="1074820"/>
            <a:ext cx="324000" cy="32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2"/>
                </a:solidFill>
                <a:latin typeface="Arial Rounded MT Bold" panose="020F070403050403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endParaRPr lang="en-GB" dirty="0">
              <a:solidFill>
                <a:schemeClr val="tx2"/>
              </a:solidFill>
              <a:latin typeface="Arial Rounded MT Bold" panose="020F070403050403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C333E045-3AC5-402A-6878-30BB69A90BDF}"/>
              </a:ext>
            </a:extLst>
          </p:cNvPr>
          <p:cNvSpPr/>
          <p:nvPr/>
        </p:nvSpPr>
        <p:spPr>
          <a:xfrm>
            <a:off x="1670077" y="2035163"/>
            <a:ext cx="8839200" cy="360000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/>
              <a:t>        </a:t>
            </a: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37778A21-5459-7F69-F780-67ABA03BACD9}"/>
              </a:ext>
            </a:extLst>
          </p:cNvPr>
          <p:cNvSpPr/>
          <p:nvPr/>
        </p:nvSpPr>
        <p:spPr>
          <a:xfrm>
            <a:off x="1700341" y="2053163"/>
            <a:ext cx="324000" cy="32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2"/>
                </a:solidFill>
                <a:latin typeface="Arial Rounded MT Bold" panose="020F070403050403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endParaRPr lang="en-GB" dirty="0">
              <a:solidFill>
                <a:schemeClr val="tx2"/>
              </a:solidFill>
              <a:latin typeface="Arial Rounded MT Bold" panose="020F070403050403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DAF3085-5403-4B34-5CDE-8A9AB09C4C8B}"/>
              </a:ext>
            </a:extLst>
          </p:cNvPr>
          <p:cNvSpPr txBox="1"/>
          <p:nvPr/>
        </p:nvSpPr>
        <p:spPr>
          <a:xfrm>
            <a:off x="1227366" y="6192770"/>
            <a:ext cx="10834004" cy="715089"/>
          </a:xfrm>
          <a:prstGeom prst="round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9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is feasible to identify people at higher risk of CRM adverse events using machine learning in primary care </a:t>
            </a:r>
            <a:r>
              <a:rPr lang="en-GB" sz="9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records.</a:t>
            </a:r>
          </a:p>
          <a:p>
            <a:pPr algn="just"/>
            <a:r>
              <a:rPr lang="en-GB" sz="9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When reviewed by a specialist in the community higher risk patients have undetected and sub-optimally managed CRM risk factors</a:t>
            </a:r>
          </a:p>
          <a:p>
            <a:pPr algn="just"/>
            <a:r>
              <a:rPr lang="en-GB" sz="9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clinical and cost-effectiveness of specialist-led care in the community to optimise CRM risk factors is undergoing assessment through piloting and prospective randomised assessment </a:t>
            </a:r>
            <a:endParaRPr lang="en-GB" sz="9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endParaRPr lang="en-GB" sz="9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580ED51-DBA0-D33A-BFD4-0934CA40C4C9}"/>
              </a:ext>
            </a:extLst>
          </p:cNvPr>
          <p:cNvSpPr txBox="1"/>
          <p:nvPr/>
        </p:nvSpPr>
        <p:spPr>
          <a:xfrm>
            <a:off x="553338" y="5512787"/>
            <a:ext cx="3550576" cy="2369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1. Long-term incidence of adverse events by risk strata</a:t>
            </a:r>
            <a:endParaRPr lang="en-GB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7AA4AD2D-E31C-9644-EAFC-855036E7A9CF}"/>
              </a:ext>
            </a:extLst>
          </p:cNvPr>
          <p:cNvSpPr/>
          <p:nvPr/>
        </p:nvSpPr>
        <p:spPr>
          <a:xfrm>
            <a:off x="1787979" y="5845858"/>
            <a:ext cx="8839200" cy="360000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/>
              <a:t>        </a:t>
            </a: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C3F50530-4EE7-0798-6BD8-334535B70F6C}"/>
              </a:ext>
            </a:extLst>
          </p:cNvPr>
          <p:cNvSpPr/>
          <p:nvPr/>
        </p:nvSpPr>
        <p:spPr>
          <a:xfrm>
            <a:off x="1818795" y="5868770"/>
            <a:ext cx="324000" cy="32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2"/>
                </a:solidFill>
                <a:latin typeface="Arial Rounded MT Bold" panose="020F070403050403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endParaRPr lang="en-GB" dirty="0">
              <a:solidFill>
                <a:schemeClr val="tx2"/>
              </a:solidFill>
              <a:latin typeface="Arial Rounded MT Bold" panose="020F070403050403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5784761-F4F6-DF94-801C-5A02CE9BF4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338" y="2545513"/>
            <a:ext cx="4835090" cy="28573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258EF9D-82D9-2356-1973-48D40AFEB2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5527" y="2444986"/>
            <a:ext cx="5313135" cy="296596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68C7003-4D40-5B64-0CA9-40CA5D9A9A6C}"/>
              </a:ext>
            </a:extLst>
          </p:cNvPr>
          <p:cNvSpPr txBox="1"/>
          <p:nvPr/>
        </p:nvSpPr>
        <p:spPr>
          <a:xfrm>
            <a:off x="6325526" y="5492302"/>
            <a:ext cx="5313135" cy="2369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2. Adherence to guidelines and diagnostic coding for CRM conditions</a:t>
            </a:r>
            <a:endParaRPr lang="en-GB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336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2400</TotalTime>
  <Words>528</Words>
  <Application>Microsoft Office PowerPoint</Application>
  <PresentationFormat>Widescreen</PresentationFormat>
  <Paragraphs>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Haris</dc:creator>
  <cp:lastModifiedBy>Ramesh Nadarajah</cp:lastModifiedBy>
  <cp:revision>25</cp:revision>
  <dcterms:created xsi:type="dcterms:W3CDTF">2024-04-05T16:02:04Z</dcterms:created>
  <dcterms:modified xsi:type="dcterms:W3CDTF">2025-05-13T09:04:01Z</dcterms:modified>
</cp:coreProperties>
</file>