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30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0018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586"/>
  </p:normalViewPr>
  <p:slideViewPr>
    <p:cSldViewPr snapToGrid="0" snapToObjects="1">
      <p:cViewPr>
        <p:scale>
          <a:sx n="135" d="100"/>
          <a:sy n="135" d="100"/>
        </p:scale>
        <p:origin x="-45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685A0D-A0CA-4546-A13D-EFF68D3BD8DC}" type="datetimeFigureOut">
              <a:rPr lang="en-US" smtClean="0"/>
              <a:t>5/12/25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DE420B-F44B-5244-809B-B87CDE036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429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A87D-CAF7-4BDC-A0D3-C0DBEDE8161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097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C247D-01A3-B14A-B856-5EC4DBADA8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271766-38AC-3845-89E7-0AD11560ED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EE806-84CC-634E-A159-5558E0EA1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D3B62-267D-664B-BF0C-AEBAC01EC48B}" type="datetimeFigureOut">
              <a:rPr lang="en-US" smtClean="0"/>
              <a:t>5/12/25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7E9CE4-2E35-8242-8CD4-01A8575F9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D08E8-C4D8-3A44-A107-2584AF3D5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CB68-91C7-CA47-A1D4-731B0E796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1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CE4F6-12CF-3C45-8251-8D1F776A3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F066EA-00E1-6B46-99E2-35B34AC2D3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2F5B3-CF09-E643-B178-D091B5CD3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D3B62-267D-664B-BF0C-AEBAC01EC48B}" type="datetimeFigureOut">
              <a:rPr lang="en-US" smtClean="0"/>
              <a:t>5/12/25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A9F50-371C-8442-8482-B2C273C22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2BD410-D60D-8B4C-9D0B-5BE8E3C73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CB68-91C7-CA47-A1D4-731B0E796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440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25D716-DF3E-554C-917A-42090EDF6A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090F58-2780-E343-95E7-F3CC12BFD8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CA38A-ECB7-3745-92EB-F5C1D06F3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D3B62-267D-664B-BF0C-AEBAC01EC48B}" type="datetimeFigureOut">
              <a:rPr lang="en-US" smtClean="0"/>
              <a:t>5/12/25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51D03F-408D-6247-92A9-7657D7265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6DDDB5-A7F7-9C42-82E8-41BB19FBD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CB68-91C7-CA47-A1D4-731B0E796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651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x60 Template -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3">
            <a:extLst>
              <a:ext uri="{FF2B5EF4-FFF2-40B4-BE49-F238E27FC236}">
                <a16:creationId xmlns:a16="http://schemas.microsoft.com/office/drawing/2014/main" id="{DD5F448D-3880-497A-8C8F-433635B080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2367" y="1322670"/>
            <a:ext cx="2529933" cy="1963456"/>
          </a:xfrm>
          <a:prstGeom prst="rect">
            <a:avLst/>
          </a:prstGeom>
          <a:solidFill>
            <a:schemeClr val="bg2"/>
          </a:solidFill>
        </p:spPr>
        <p:txBody>
          <a:bodyPr wrap="square" lIns="228589" tIns="228589" rIns="228589" bIns="228589">
            <a:noAutofit/>
          </a:bodyPr>
          <a:lstStyle>
            <a:lvl1pPr marL="0" marR="0" indent="0" algn="l" defTabSz="195083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889">
                <a:solidFill>
                  <a:schemeClr val="tx2"/>
                </a:solidFill>
                <a:latin typeface="Helvetica" pitchFamily="2" charset="0"/>
                <a:cs typeface="Times New Roman" pitchFamily="18" charset="0"/>
              </a:defRPr>
            </a:lvl1pPr>
            <a:lvl2pPr marL="660440" indent="-254015">
              <a:defRPr sz="1111">
                <a:latin typeface="Trebuchet MS" pitchFamily="34" charset="0"/>
              </a:defRPr>
            </a:lvl2pPr>
            <a:lvl3pPr marL="914456" indent="-254015">
              <a:defRPr sz="1111">
                <a:latin typeface="Trebuchet MS" pitchFamily="34" charset="0"/>
              </a:defRPr>
            </a:lvl3pPr>
            <a:lvl4pPr marL="1193873" indent="-279417">
              <a:defRPr sz="1111">
                <a:latin typeface="Trebuchet MS" pitchFamily="34" charset="0"/>
              </a:defRPr>
            </a:lvl4pPr>
            <a:lvl5pPr marL="1397086" indent="-203213">
              <a:defRPr sz="1111">
                <a:latin typeface="Trebuchet MS" pitchFamily="34" charset="0"/>
              </a:defRPr>
            </a:lvl5pPr>
          </a:lstStyle>
          <a:p>
            <a:pPr marL="0" marR="0" lvl="0" indent="0" algn="l" defTabSz="195083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Introduction or Abstract</a:t>
            </a:r>
          </a:p>
        </p:txBody>
      </p:sp>
      <p:sp>
        <p:nvSpPr>
          <p:cNvPr id="32" name="Text Placeholder 5">
            <a:extLst>
              <a:ext uri="{FF2B5EF4-FFF2-40B4-BE49-F238E27FC236}">
                <a16:creationId xmlns:a16="http://schemas.microsoft.com/office/drawing/2014/main" id="{0E5EFEDA-3E37-43AD-B220-272CD5AB821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28501" y="3442720"/>
            <a:ext cx="2521866" cy="12954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lIns="91436" tIns="91436" rIns="91436" bIns="91436" anchor="ctr" anchorCtr="0">
            <a:noAutofit/>
          </a:bodyPr>
          <a:lstStyle>
            <a:lvl1pPr marL="0" indent="0" algn="l">
              <a:buNone/>
              <a:defRPr sz="711" b="1" u="none" baseline="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(click to edit)  OBJECTIVES</a:t>
            </a:r>
          </a:p>
        </p:txBody>
      </p:sp>
      <p:sp>
        <p:nvSpPr>
          <p:cNvPr id="43" name="Text Placeholder 3">
            <a:extLst>
              <a:ext uri="{FF2B5EF4-FFF2-40B4-BE49-F238E27FC236}">
                <a16:creationId xmlns:a16="http://schemas.microsoft.com/office/drawing/2014/main" id="{A1635A13-3BE2-433D-86CD-BF2C5DFB1CAC}"/>
              </a:ext>
            </a:extLst>
          </p:cNvPr>
          <p:cNvSpPr>
            <a:spLocks noGrp="1"/>
          </p:cNvSpPr>
          <p:nvPr>
            <p:ph type="body" sz="quarter" idx="96" hasCustomPrompt="1"/>
          </p:nvPr>
        </p:nvSpPr>
        <p:spPr>
          <a:xfrm>
            <a:off x="220434" y="3583440"/>
            <a:ext cx="2521866" cy="129540"/>
          </a:xfrm>
          <a:prstGeom prst="rect">
            <a:avLst/>
          </a:prstGeom>
        </p:spPr>
        <p:txBody>
          <a:bodyPr wrap="square" lIns="228589" tIns="228589" rIns="228589" bIns="228589" anchor="ctr" anchorCtr="0">
            <a:noAutofit/>
          </a:bodyPr>
          <a:lstStyle>
            <a:lvl1pPr marL="0" indent="0">
              <a:buNone/>
              <a:defRPr sz="711">
                <a:solidFill>
                  <a:schemeClr val="tx2"/>
                </a:solidFill>
                <a:latin typeface="Helvetica" pitchFamily="2" charset="0"/>
                <a:cs typeface="Times New Roman" pitchFamily="18" charset="0"/>
              </a:defRPr>
            </a:lvl1pPr>
            <a:lvl2pPr marL="660440" indent="-254015">
              <a:defRPr sz="1111">
                <a:latin typeface="Trebuchet MS" pitchFamily="34" charset="0"/>
              </a:defRPr>
            </a:lvl2pPr>
            <a:lvl3pPr marL="914456" indent="-254015">
              <a:defRPr sz="1111">
                <a:latin typeface="Trebuchet MS" pitchFamily="34" charset="0"/>
              </a:defRPr>
            </a:lvl3pPr>
            <a:lvl4pPr marL="1193873" indent="-279417">
              <a:defRPr sz="1111">
                <a:latin typeface="Trebuchet MS" pitchFamily="34" charset="0"/>
              </a:defRPr>
            </a:lvl4pPr>
            <a:lvl5pPr marL="1397086" indent="-203213">
              <a:defRPr sz="1111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44" name="Text Placeholder 76">
            <a:extLst>
              <a:ext uri="{FF2B5EF4-FFF2-40B4-BE49-F238E27FC236}">
                <a16:creationId xmlns:a16="http://schemas.microsoft.com/office/drawing/2014/main" id="{79A11AE8-25B9-4617-A357-26AC75DEEB5D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212368" y="912509"/>
            <a:ext cx="11756765" cy="27291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algn="l">
              <a:buFontTx/>
              <a:buNone/>
              <a:defRPr sz="1067" b="0" i="0">
                <a:solidFill>
                  <a:schemeClr val="accent3">
                    <a:lumMod val="75000"/>
                  </a:schemeClr>
                </a:solidFill>
                <a:latin typeface="Helvetica Light" panose="020B0403020202020204" pitchFamily="34" charset="0"/>
              </a:defRPr>
            </a:lvl1pPr>
            <a:lvl2pPr>
              <a:buFontTx/>
              <a:buNone/>
              <a:defRPr sz="3200"/>
            </a:lvl2pPr>
            <a:lvl3pPr>
              <a:buFontTx/>
              <a:buNone/>
              <a:defRPr sz="3200"/>
            </a:lvl3pPr>
            <a:lvl4pPr>
              <a:buFontTx/>
              <a:buNone/>
              <a:defRPr sz="3200"/>
            </a:lvl4pPr>
            <a:lvl5pPr>
              <a:buFontTx/>
              <a:buNone/>
              <a:defRPr sz="3200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45" name="Text Placeholder 76">
            <a:extLst>
              <a:ext uri="{FF2B5EF4-FFF2-40B4-BE49-F238E27FC236}">
                <a16:creationId xmlns:a16="http://schemas.microsoft.com/office/drawing/2014/main" id="{DE20B24C-E064-41B7-8E83-ACA3CBC68BA9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212367" y="693820"/>
            <a:ext cx="11756767" cy="196086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algn="l">
              <a:buFontTx/>
              <a:buNone/>
              <a:defRPr sz="1067" b="0" i="0">
                <a:solidFill>
                  <a:schemeClr val="accent3">
                    <a:lumMod val="75000"/>
                  </a:schemeClr>
                </a:solidFill>
                <a:latin typeface="Helvetica Light" panose="020B0403020202020204" pitchFamily="34" charset="0"/>
              </a:defRPr>
            </a:lvl1pPr>
            <a:lvl2pPr>
              <a:buFontTx/>
              <a:buNone/>
              <a:defRPr sz="3200"/>
            </a:lvl2pPr>
            <a:lvl3pPr>
              <a:buFontTx/>
              <a:buNone/>
              <a:defRPr sz="3200"/>
            </a:lvl3pPr>
            <a:lvl4pPr>
              <a:buFontTx/>
              <a:buNone/>
              <a:defRPr sz="3200"/>
            </a:lvl4pPr>
            <a:lvl5pPr>
              <a:buFontTx/>
              <a:buNone/>
              <a:defRPr sz="3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46" name="Text Placeholder 76">
            <a:extLst>
              <a:ext uri="{FF2B5EF4-FFF2-40B4-BE49-F238E27FC236}">
                <a16:creationId xmlns:a16="http://schemas.microsoft.com/office/drawing/2014/main" id="{24EC8ED1-A2DF-457D-AF1B-6057B7E77A09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212368" y="242754"/>
            <a:ext cx="11756768" cy="428464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algn="l">
              <a:buFontTx/>
              <a:buNone/>
              <a:defRPr sz="2667" b="1" i="0">
                <a:solidFill>
                  <a:schemeClr val="accent3">
                    <a:lumMod val="75000"/>
                  </a:schemeClr>
                </a:solidFill>
                <a:latin typeface="Helvetica Light" panose="020B0403020202020204" pitchFamily="34" charset="0"/>
              </a:defRPr>
            </a:lvl1pPr>
            <a:lvl2pPr>
              <a:buFontTx/>
              <a:buNone/>
              <a:defRPr sz="3200"/>
            </a:lvl2pPr>
            <a:lvl3pPr>
              <a:buFontTx/>
              <a:buNone/>
              <a:defRPr sz="3200"/>
            </a:lvl3pPr>
            <a:lvl4pPr>
              <a:buFontTx/>
              <a:buNone/>
              <a:defRPr sz="3200"/>
            </a:lvl4pPr>
            <a:lvl5pPr>
              <a:buFontTx/>
              <a:buNone/>
              <a:defRPr sz="3200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  <p:sp>
        <p:nvSpPr>
          <p:cNvPr id="60" name="Text Placeholder 5">
            <a:extLst>
              <a:ext uri="{FF2B5EF4-FFF2-40B4-BE49-F238E27FC236}">
                <a16:creationId xmlns:a16="http://schemas.microsoft.com/office/drawing/2014/main" id="{AC6FA543-F827-4490-8747-E041951E9BBF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3286607" y="1354419"/>
            <a:ext cx="2521866" cy="12954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lIns="91436" tIns="91436" rIns="91436" bIns="91436" anchor="ctr" anchorCtr="0">
            <a:noAutofit/>
          </a:bodyPr>
          <a:lstStyle>
            <a:lvl1pPr marL="0" indent="0" algn="l">
              <a:buNone/>
              <a:defRPr sz="711" b="1" u="none" baseline="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(click to edit)  MATERIALS &amp; METHODS</a:t>
            </a:r>
          </a:p>
        </p:txBody>
      </p:sp>
      <p:sp>
        <p:nvSpPr>
          <p:cNvPr id="61" name="Text Placeholder 3">
            <a:extLst>
              <a:ext uri="{FF2B5EF4-FFF2-40B4-BE49-F238E27FC236}">
                <a16:creationId xmlns:a16="http://schemas.microsoft.com/office/drawing/2014/main" id="{E64E7D9A-F726-4A90-AF82-6BEA92F79A12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3278540" y="1495139"/>
            <a:ext cx="2521866" cy="129540"/>
          </a:xfrm>
          <a:prstGeom prst="rect">
            <a:avLst/>
          </a:prstGeom>
        </p:spPr>
        <p:txBody>
          <a:bodyPr wrap="square" lIns="228589" tIns="228589" rIns="228589" bIns="228589" anchor="ctr" anchorCtr="0">
            <a:noAutofit/>
          </a:bodyPr>
          <a:lstStyle>
            <a:lvl1pPr marL="0" indent="0">
              <a:buNone/>
              <a:defRPr sz="711">
                <a:solidFill>
                  <a:schemeClr val="tx2"/>
                </a:solidFill>
                <a:latin typeface="Helvetica" pitchFamily="2" charset="0"/>
                <a:cs typeface="Times New Roman" pitchFamily="18" charset="0"/>
              </a:defRPr>
            </a:lvl1pPr>
            <a:lvl2pPr marL="660440" indent="-254015">
              <a:defRPr sz="1111">
                <a:latin typeface="Trebuchet MS" pitchFamily="34" charset="0"/>
              </a:defRPr>
            </a:lvl2pPr>
            <a:lvl3pPr marL="914456" indent="-254015">
              <a:defRPr sz="1111">
                <a:latin typeface="Trebuchet MS" pitchFamily="34" charset="0"/>
              </a:defRPr>
            </a:lvl3pPr>
            <a:lvl4pPr marL="1193873" indent="-279417">
              <a:defRPr sz="1111">
                <a:latin typeface="Trebuchet MS" pitchFamily="34" charset="0"/>
              </a:defRPr>
            </a:lvl4pPr>
            <a:lvl5pPr marL="1397086" indent="-203213">
              <a:defRPr sz="1111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2" name="Text Placeholder 5">
            <a:extLst>
              <a:ext uri="{FF2B5EF4-FFF2-40B4-BE49-F238E27FC236}">
                <a16:creationId xmlns:a16="http://schemas.microsoft.com/office/drawing/2014/main" id="{1B640BD6-EB1D-4700-B778-118A05A7B6F5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6399662" y="1354419"/>
            <a:ext cx="2521866" cy="12954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lIns="91436" tIns="91436" rIns="91436" bIns="91436" anchor="ctr" anchorCtr="0">
            <a:noAutofit/>
          </a:bodyPr>
          <a:lstStyle>
            <a:lvl1pPr marL="0" indent="0" algn="l">
              <a:buNone/>
              <a:defRPr sz="711" b="1" u="none" baseline="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(click to edit)  RESULTS</a:t>
            </a:r>
          </a:p>
        </p:txBody>
      </p:sp>
      <p:sp>
        <p:nvSpPr>
          <p:cNvPr id="63" name="Text Placeholder 3">
            <a:extLst>
              <a:ext uri="{FF2B5EF4-FFF2-40B4-BE49-F238E27FC236}">
                <a16:creationId xmlns:a16="http://schemas.microsoft.com/office/drawing/2014/main" id="{B283546A-80D9-4B28-9B82-150596C41FEC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6391595" y="1495139"/>
            <a:ext cx="2521866" cy="129540"/>
          </a:xfrm>
          <a:prstGeom prst="rect">
            <a:avLst/>
          </a:prstGeom>
        </p:spPr>
        <p:txBody>
          <a:bodyPr wrap="square" lIns="228589" tIns="228589" rIns="228589" bIns="228589" anchor="ctr" anchorCtr="0">
            <a:noAutofit/>
          </a:bodyPr>
          <a:lstStyle>
            <a:lvl1pPr marL="0" indent="0">
              <a:buNone/>
              <a:defRPr sz="711">
                <a:solidFill>
                  <a:schemeClr val="tx2"/>
                </a:solidFill>
                <a:latin typeface="Helvetica" pitchFamily="2" charset="0"/>
                <a:cs typeface="Times New Roman" pitchFamily="18" charset="0"/>
              </a:defRPr>
            </a:lvl1pPr>
            <a:lvl2pPr marL="660440" indent="-254015">
              <a:defRPr sz="1111">
                <a:latin typeface="Trebuchet MS" pitchFamily="34" charset="0"/>
              </a:defRPr>
            </a:lvl2pPr>
            <a:lvl3pPr marL="914456" indent="-254015">
              <a:defRPr sz="1111">
                <a:latin typeface="Trebuchet MS" pitchFamily="34" charset="0"/>
              </a:defRPr>
            </a:lvl3pPr>
            <a:lvl4pPr marL="1193873" indent="-279417">
              <a:defRPr sz="1111">
                <a:latin typeface="Trebuchet MS" pitchFamily="34" charset="0"/>
              </a:defRPr>
            </a:lvl4pPr>
            <a:lvl5pPr marL="1397086" indent="-203213">
              <a:defRPr sz="1111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4" name="Text Placeholder 5">
            <a:extLst>
              <a:ext uri="{FF2B5EF4-FFF2-40B4-BE49-F238E27FC236}">
                <a16:creationId xmlns:a16="http://schemas.microsoft.com/office/drawing/2014/main" id="{5E1384AF-9F19-49D9-8A53-A26A298EAC3D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9465834" y="1354419"/>
            <a:ext cx="2521866" cy="12954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lIns="91436" tIns="91436" rIns="91436" bIns="91436" anchor="ctr" anchorCtr="0">
            <a:noAutofit/>
          </a:bodyPr>
          <a:lstStyle>
            <a:lvl1pPr marL="0" indent="0" algn="l">
              <a:buNone/>
              <a:defRPr sz="711" b="1" u="none" baseline="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(click to edit)  CONCLUSIONS</a:t>
            </a:r>
          </a:p>
        </p:txBody>
      </p:sp>
      <p:sp>
        <p:nvSpPr>
          <p:cNvPr id="65" name="Text Placeholder 3">
            <a:extLst>
              <a:ext uri="{FF2B5EF4-FFF2-40B4-BE49-F238E27FC236}">
                <a16:creationId xmlns:a16="http://schemas.microsoft.com/office/drawing/2014/main" id="{15D1E702-5B96-4332-80AA-CCCE21ACA4CE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9457767" y="1495139"/>
            <a:ext cx="2521866" cy="129540"/>
          </a:xfrm>
          <a:prstGeom prst="rect">
            <a:avLst/>
          </a:prstGeom>
        </p:spPr>
        <p:txBody>
          <a:bodyPr wrap="square" lIns="228589" tIns="228589" rIns="228589" bIns="228589" anchor="ctr" anchorCtr="0">
            <a:noAutofit/>
          </a:bodyPr>
          <a:lstStyle>
            <a:lvl1pPr marL="0" indent="0">
              <a:buNone/>
              <a:defRPr sz="711">
                <a:solidFill>
                  <a:schemeClr val="tx2"/>
                </a:solidFill>
                <a:latin typeface="Helvetica" pitchFamily="2" charset="0"/>
                <a:cs typeface="Times New Roman" pitchFamily="18" charset="0"/>
              </a:defRPr>
            </a:lvl1pPr>
            <a:lvl2pPr marL="660440" indent="-254015">
              <a:defRPr sz="1111">
                <a:latin typeface="Trebuchet MS" pitchFamily="34" charset="0"/>
              </a:defRPr>
            </a:lvl2pPr>
            <a:lvl3pPr marL="914456" indent="-254015">
              <a:defRPr sz="1111">
                <a:latin typeface="Trebuchet MS" pitchFamily="34" charset="0"/>
              </a:defRPr>
            </a:lvl3pPr>
            <a:lvl4pPr marL="1193873" indent="-279417">
              <a:defRPr sz="1111">
                <a:latin typeface="Trebuchet MS" pitchFamily="34" charset="0"/>
              </a:defRPr>
            </a:lvl4pPr>
            <a:lvl5pPr marL="1397086" indent="-203213">
              <a:defRPr sz="1111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6" name="Text Placeholder 5">
            <a:extLst>
              <a:ext uri="{FF2B5EF4-FFF2-40B4-BE49-F238E27FC236}">
                <a16:creationId xmlns:a16="http://schemas.microsoft.com/office/drawing/2014/main" id="{CE357490-F76D-492A-B9A5-AC21C99ED668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9465834" y="3442720"/>
            <a:ext cx="2521866" cy="12954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lIns="91436" tIns="91436" rIns="91436" bIns="91436" anchor="ctr" anchorCtr="0">
            <a:noAutofit/>
          </a:bodyPr>
          <a:lstStyle>
            <a:lvl1pPr marL="0" indent="0" algn="l">
              <a:buNone/>
              <a:defRPr sz="711" b="1" u="none" baseline="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(click to edit)  REFERENCES</a:t>
            </a:r>
          </a:p>
        </p:txBody>
      </p:sp>
      <p:sp>
        <p:nvSpPr>
          <p:cNvPr id="67" name="Text Placeholder 3">
            <a:extLst>
              <a:ext uri="{FF2B5EF4-FFF2-40B4-BE49-F238E27FC236}">
                <a16:creationId xmlns:a16="http://schemas.microsoft.com/office/drawing/2014/main" id="{D2FD8B10-7AE9-41E1-BCA5-8F9E1442A8E5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9457767" y="3583440"/>
            <a:ext cx="2521866" cy="129540"/>
          </a:xfrm>
          <a:prstGeom prst="rect">
            <a:avLst/>
          </a:prstGeom>
        </p:spPr>
        <p:txBody>
          <a:bodyPr wrap="square" lIns="228589" tIns="228589" rIns="228589" bIns="228589" anchor="ctr" anchorCtr="0">
            <a:noAutofit/>
          </a:bodyPr>
          <a:lstStyle>
            <a:lvl1pPr marL="0" indent="0">
              <a:buNone/>
              <a:defRPr sz="711">
                <a:solidFill>
                  <a:schemeClr val="tx2"/>
                </a:solidFill>
                <a:latin typeface="Helvetica" pitchFamily="2" charset="0"/>
                <a:cs typeface="Times New Roman" pitchFamily="18" charset="0"/>
              </a:defRPr>
            </a:lvl1pPr>
            <a:lvl2pPr marL="660440" indent="-254015">
              <a:defRPr sz="1111">
                <a:latin typeface="Trebuchet MS" pitchFamily="34" charset="0"/>
              </a:defRPr>
            </a:lvl2pPr>
            <a:lvl3pPr marL="914456" indent="-254015">
              <a:defRPr sz="1111">
                <a:latin typeface="Trebuchet MS" pitchFamily="34" charset="0"/>
              </a:defRPr>
            </a:lvl3pPr>
            <a:lvl4pPr marL="1193873" indent="-279417">
              <a:defRPr sz="1111">
                <a:latin typeface="Trebuchet MS" pitchFamily="34" charset="0"/>
              </a:defRPr>
            </a:lvl4pPr>
            <a:lvl5pPr marL="1397086" indent="-203213">
              <a:defRPr sz="1111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1493286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D7B13-08A0-9E4C-B2B5-E8E2A3FE9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9D538-6978-3D40-98EB-EEF167C1F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B70C44-098D-C640-909A-358F48914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D3B62-267D-664B-BF0C-AEBAC01EC48B}" type="datetimeFigureOut">
              <a:rPr lang="en-US" smtClean="0"/>
              <a:t>5/12/25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CB849E-768A-5F40-8903-60B3C6AFA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140DC1-886E-3241-ADEE-1692057BD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CB68-91C7-CA47-A1D4-731B0E796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178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D31FD-CB03-F24B-A1EA-4BF24CDCB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4C0175-11E8-FB4B-8ECC-E5B8683CD2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30C94A-9139-E24C-AB4B-95831E7E8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D3B62-267D-664B-BF0C-AEBAC01EC48B}" type="datetimeFigureOut">
              <a:rPr lang="en-US" smtClean="0"/>
              <a:t>5/12/25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11CB7F-FF5E-0743-BA72-9B55F0435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02EB62-51C5-3C4A-BC62-56D8C304A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CB68-91C7-CA47-A1D4-731B0E796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759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DF928-3967-A64A-9193-B9CBDA387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CFAE58-DA35-154E-8DAE-5133CE7D7B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5F69F7-4CBD-B148-A0E9-0808A55F3D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E08C23-FDFF-EB4E-B44A-37E6DF684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D3B62-267D-664B-BF0C-AEBAC01EC48B}" type="datetimeFigureOut">
              <a:rPr lang="en-US" smtClean="0"/>
              <a:t>5/12/25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79C848-71AB-B242-A9D1-7D526A377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34F55D-3B39-2C49-8BAC-D9B9CA2F3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CB68-91C7-CA47-A1D4-731B0E796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277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69F9C-9D46-A843-B4D1-71FD8C956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912C58-06B0-D34C-8619-6722536A64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EB0C8E-944E-C342-B3A8-F60EC2EEE0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B2A2D6-E5D3-DF4C-AA59-FC5BFC2111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B4AC11-9117-A347-B754-FBDFE0704D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5D6B52-718E-0447-B755-854A4513D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D3B62-267D-664B-BF0C-AEBAC01EC48B}" type="datetimeFigureOut">
              <a:rPr lang="en-US" smtClean="0"/>
              <a:t>5/12/25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89CBE0-0AF0-D945-9FDE-DA91C96CD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13B02A-742A-8644-BCB9-ED8F37665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CB68-91C7-CA47-A1D4-731B0E796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991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6C6DE-AFB2-5141-836C-D4E646E08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8EA0E2-9952-7E45-8CF7-BA965A6DD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D3B62-267D-664B-BF0C-AEBAC01EC48B}" type="datetimeFigureOut">
              <a:rPr lang="en-US" smtClean="0"/>
              <a:t>5/12/25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F653BA-132C-CC47-9B82-8A4642309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9525C7-697B-974C-8980-2F03FC2FD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CB68-91C7-CA47-A1D4-731B0E796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925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73294E-A563-0E49-A37A-0F29AF78F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D3B62-267D-664B-BF0C-AEBAC01EC48B}" type="datetimeFigureOut">
              <a:rPr lang="en-US" smtClean="0"/>
              <a:t>5/12/25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1CC887-D543-A944-AC55-8693D6E34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81D4FB-7393-8046-BE74-60A16143B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CB68-91C7-CA47-A1D4-731B0E796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53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F35E3-F025-B24E-B407-8021886C3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4E187-8F0A-3E47-AE7A-96B902D9F4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32F968-3DB8-744A-8535-F3306927E2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99F0EE-49E4-A84C-9223-2CB339F1E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D3B62-267D-664B-BF0C-AEBAC01EC48B}" type="datetimeFigureOut">
              <a:rPr lang="en-US" smtClean="0"/>
              <a:t>5/12/25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F2B9D3-D68B-8140-BC16-76C48203B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06795C-A1B9-4949-B620-47B0FAB5C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CB68-91C7-CA47-A1D4-731B0E796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412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328B9-6D00-F94A-A581-2DD655ADB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607E64-0537-5D41-AA12-C55803EF2F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81732B-4A27-B244-9A12-9036AA0A9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5CBF2B-791A-454F-A967-15983950A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D3B62-267D-664B-BF0C-AEBAC01EC48B}" type="datetimeFigureOut">
              <a:rPr lang="en-US" smtClean="0"/>
              <a:t>5/12/25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5DE318-6A07-754E-B67B-29AED87BE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74912D-CC71-6141-99CE-05014F784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CB68-91C7-CA47-A1D4-731B0E796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73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064960-B1CC-4F46-9F46-F18B8E748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11D900-1279-3D4F-9698-C9EDB1C68F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BF54A0-1CCA-4C48-A7D8-D5F50AE5BF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D3B62-267D-664B-BF0C-AEBAC01EC48B}" type="datetimeFigureOut">
              <a:rPr lang="en-US" smtClean="0"/>
              <a:t>5/12/25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159ED-268C-B047-BD17-43FD99CB97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3699F9-BAE0-9446-8CBE-C036E81C2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ACB68-91C7-CA47-A1D4-731B0E796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672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54E940FA-0A67-6044-9B90-08A8B41B20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2367" y="1322670"/>
            <a:ext cx="2803883" cy="1963456"/>
          </a:xfrm>
        </p:spPr>
        <p:txBody>
          <a:bodyPr/>
          <a:lstStyle/>
          <a:p>
            <a:r>
              <a:rPr lang="en-US" dirty="0"/>
              <a:t>INTRODUCTION</a:t>
            </a:r>
          </a:p>
          <a:p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Traditional echocardiography is time-consuming (40+ mins/scan) and requires expertise.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3-month waiting lists in primary care for routine scans, yet &gt;30% show no pathology.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No existing guidelines for focused echo in primary care, unlike hospital settings (e.g., FUSIC).</a:t>
            </a:r>
          </a:p>
        </p:txBody>
      </p:sp>
      <p:sp>
        <p:nvSpPr>
          <p:cNvPr id="87" name="Text Placeholder 86">
            <a:extLst>
              <a:ext uri="{FF2B5EF4-FFF2-40B4-BE49-F238E27FC236}">
                <a16:creationId xmlns:a16="http://schemas.microsoft.com/office/drawing/2014/main" id="{B4187C71-ECFD-6B47-A66C-1F539709DFC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4335" y="3718890"/>
            <a:ext cx="2521866" cy="129540"/>
          </a:xfrm>
          <a:solidFill>
            <a:srgbClr val="0070C0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88" name="Text Placeholder 87">
            <a:extLst>
              <a:ext uri="{FF2B5EF4-FFF2-40B4-BE49-F238E27FC236}">
                <a16:creationId xmlns:a16="http://schemas.microsoft.com/office/drawing/2014/main" id="{6C15B2DA-8B2C-594B-B2B6-6318B6A2B19A}"/>
              </a:ext>
            </a:extLst>
          </p:cNvPr>
          <p:cNvSpPr>
            <a:spLocks noGrp="1"/>
          </p:cNvSpPr>
          <p:nvPr>
            <p:ph type="body" sz="quarter" idx="96"/>
          </p:nvPr>
        </p:nvSpPr>
        <p:spPr>
          <a:xfrm>
            <a:off x="325368" y="4113294"/>
            <a:ext cx="2521866" cy="1160603"/>
          </a:xfrm>
        </p:spPr>
        <p:txBody>
          <a:bodyPr/>
          <a:lstStyle/>
          <a:p>
            <a:r>
              <a:rPr lang="en-US" sz="900" dirty="0"/>
              <a:t>Develop a 7-image focused echo protocol to detect: Left ventricular dysfunction Significant left-sided valve disease </a:t>
            </a:r>
          </a:p>
          <a:p>
            <a:r>
              <a:rPr lang="en-US" sz="900" dirty="0"/>
              <a:t>Train novice users (0 prior echo experience) via: 2.5-hour theoretical module Supervised scans (50 cases) </a:t>
            </a:r>
          </a:p>
          <a:p>
            <a:r>
              <a:rPr lang="en-US" sz="900" dirty="0"/>
              <a:t>Evaluate real-world performance: Diagnostic accuracy vs. expert review New primary care focused echo protocol</a:t>
            </a:r>
          </a:p>
        </p:txBody>
      </p:sp>
      <p:sp>
        <p:nvSpPr>
          <p:cNvPr id="89" name="Text Placeholder 88">
            <a:extLst>
              <a:ext uri="{FF2B5EF4-FFF2-40B4-BE49-F238E27FC236}">
                <a16:creationId xmlns:a16="http://schemas.microsoft.com/office/drawing/2014/main" id="{856C56E4-B308-EC47-9D52-AE5F06EA5611}"/>
              </a:ext>
            </a:extLst>
          </p:cNvPr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r>
              <a:rPr lang="en-US" dirty="0"/>
              <a:t>St </a:t>
            </a:r>
            <a:r>
              <a:rPr lang="en-US" dirty="0" err="1"/>
              <a:t>Bartholomews</a:t>
            </a:r>
            <a:r>
              <a:rPr lang="en-US" dirty="0"/>
              <a:t> Hospital, Barts Health NHS Trust</a:t>
            </a:r>
          </a:p>
        </p:txBody>
      </p:sp>
      <p:sp>
        <p:nvSpPr>
          <p:cNvPr id="90" name="Text Placeholder 89">
            <a:extLst>
              <a:ext uri="{FF2B5EF4-FFF2-40B4-BE49-F238E27FC236}">
                <a16:creationId xmlns:a16="http://schemas.microsoft.com/office/drawing/2014/main" id="{9E09AC8A-EFEB-F041-A2D4-EA4A12D9025D}"/>
              </a:ext>
            </a:extLst>
          </p:cNvPr>
          <p:cNvSpPr>
            <a:spLocks noGrp="1"/>
          </p:cNvSpPr>
          <p:nvPr>
            <p:ph type="body" sz="quarter" idx="15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Dr Nabila </a:t>
            </a:r>
            <a:r>
              <a:rPr lang="en-US" dirty="0" err="1"/>
              <a:t>Laskar</a:t>
            </a:r>
            <a:endParaRPr lang="en-US" dirty="0"/>
          </a:p>
        </p:txBody>
      </p:sp>
      <p:sp>
        <p:nvSpPr>
          <p:cNvPr id="91" name="Text Placeholder 90">
            <a:extLst>
              <a:ext uri="{FF2B5EF4-FFF2-40B4-BE49-F238E27FC236}">
                <a16:creationId xmlns:a16="http://schemas.microsoft.com/office/drawing/2014/main" id="{404D54C2-4DBF-9848-8091-A0F24939AFE0}"/>
              </a:ext>
            </a:extLst>
          </p:cNvPr>
          <p:cNvSpPr>
            <a:spLocks noGrp="1"/>
          </p:cNvSpPr>
          <p:nvPr>
            <p:ph type="body" sz="quarter" idx="153"/>
          </p:nvPr>
        </p:nvSpPr>
        <p:spPr/>
        <p:txBody>
          <a:bodyPr>
            <a:normAutofit/>
          </a:bodyPr>
          <a:lstStyle/>
          <a:p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Focused Echocardiography in Primary Care: A Training Protocol to detect Structural Heart Disease and Reduce Referrals</a:t>
            </a:r>
          </a:p>
          <a:p>
            <a:endParaRPr lang="en-US" dirty="0"/>
          </a:p>
        </p:txBody>
      </p:sp>
      <p:sp>
        <p:nvSpPr>
          <p:cNvPr id="92" name="Text Placeholder 91">
            <a:extLst>
              <a:ext uri="{FF2B5EF4-FFF2-40B4-BE49-F238E27FC236}">
                <a16:creationId xmlns:a16="http://schemas.microsoft.com/office/drawing/2014/main" id="{DCCCC67C-A4E2-BB41-ADB1-C91B00FFCFF1}"/>
              </a:ext>
            </a:extLst>
          </p:cNvPr>
          <p:cNvSpPr>
            <a:spLocks noGrp="1"/>
          </p:cNvSpPr>
          <p:nvPr>
            <p:ph type="body" sz="quarter" idx="154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93" name="Text Placeholder 92">
            <a:extLst>
              <a:ext uri="{FF2B5EF4-FFF2-40B4-BE49-F238E27FC236}">
                <a16:creationId xmlns:a16="http://schemas.microsoft.com/office/drawing/2014/main" id="{2D644DD5-7912-F243-82DF-6EBF48CEB20C}"/>
              </a:ext>
            </a:extLst>
          </p:cNvPr>
          <p:cNvSpPr>
            <a:spLocks noGrp="1"/>
          </p:cNvSpPr>
          <p:nvPr>
            <p:ph type="body" sz="quarter" idx="155"/>
          </p:nvPr>
        </p:nvSpPr>
        <p:spPr>
          <a:xfrm>
            <a:off x="3198148" y="1829990"/>
            <a:ext cx="2698784" cy="1509318"/>
          </a:xfrm>
        </p:spPr>
        <p:txBody>
          <a:bodyPr/>
          <a:lstStyle/>
          <a:p>
            <a:r>
              <a:rPr lang="en-US" sz="900" dirty="0"/>
              <a:t>Study Design: Prospective cohort</a:t>
            </a:r>
          </a:p>
          <a:p>
            <a:r>
              <a:rPr lang="en-US" sz="900" dirty="0"/>
              <a:t> Participants: 4 novice operators (GPs/nurses/medical student) </a:t>
            </a:r>
          </a:p>
          <a:p>
            <a:r>
              <a:rPr lang="en-US" sz="900" dirty="0"/>
              <a:t>Community patients ≥65 years (n=50/operator) </a:t>
            </a:r>
          </a:p>
          <a:p>
            <a:r>
              <a:rPr lang="en-US" sz="900" dirty="0"/>
              <a:t>Protocol: 7-key view focused echo scan (&lt;15 mins) Abbreviated report → Full echo if abnormal </a:t>
            </a:r>
          </a:p>
          <a:p>
            <a:r>
              <a:rPr lang="en-US" sz="900" dirty="0"/>
              <a:t>Quality Control: All scans reviewed by consultant cardiologist Discordant cases flagged for re-evaluation</a:t>
            </a:r>
          </a:p>
        </p:txBody>
      </p:sp>
      <p:sp>
        <p:nvSpPr>
          <p:cNvPr id="94" name="Text Placeholder 93">
            <a:extLst>
              <a:ext uri="{FF2B5EF4-FFF2-40B4-BE49-F238E27FC236}">
                <a16:creationId xmlns:a16="http://schemas.microsoft.com/office/drawing/2014/main" id="{310028D7-6A4E-4942-8BF3-3B94B14F6356}"/>
              </a:ext>
            </a:extLst>
          </p:cNvPr>
          <p:cNvSpPr>
            <a:spLocks noGrp="1"/>
          </p:cNvSpPr>
          <p:nvPr>
            <p:ph type="body" sz="quarter" idx="156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95" name="Text Placeholder 94">
            <a:extLst>
              <a:ext uri="{FF2B5EF4-FFF2-40B4-BE49-F238E27FC236}">
                <a16:creationId xmlns:a16="http://schemas.microsoft.com/office/drawing/2014/main" id="{E2FCD445-A5FF-DA43-AEFE-41915357260A}"/>
              </a:ext>
            </a:extLst>
          </p:cNvPr>
          <p:cNvSpPr>
            <a:spLocks noGrp="1"/>
          </p:cNvSpPr>
          <p:nvPr>
            <p:ph type="body" sz="quarter" idx="157"/>
          </p:nvPr>
        </p:nvSpPr>
        <p:spPr>
          <a:xfrm>
            <a:off x="6295070" y="2428588"/>
            <a:ext cx="2521866" cy="129540"/>
          </a:xfrm>
        </p:spPr>
        <p:txBody>
          <a:bodyPr/>
          <a:lstStyle/>
          <a:p>
            <a:r>
              <a:rPr lang="en-US" sz="900" dirty="0"/>
              <a:t>✅ Detection Rate: </a:t>
            </a:r>
          </a:p>
          <a:p>
            <a:r>
              <a:rPr lang="en-US" sz="900" dirty="0"/>
              <a:t>SHD identified in 34% of scans 2.3% referred to secondary care </a:t>
            </a:r>
          </a:p>
          <a:p>
            <a:r>
              <a:rPr lang="en-US" sz="900" dirty="0"/>
              <a:t>✅ Operator Performance: 89% diagnostic accuracy (vs. gold standard) 0% critical misses (e.g., severe LV dysfunction) </a:t>
            </a:r>
          </a:p>
          <a:p>
            <a:r>
              <a:rPr lang="en-US" sz="900" dirty="0"/>
              <a:t>✅ Efficiency: Scan time reduced by 60% (40 mins → 10 mins) 100% feasibility in GP clinic settings</a:t>
            </a:r>
          </a:p>
        </p:txBody>
      </p:sp>
      <p:sp>
        <p:nvSpPr>
          <p:cNvPr id="96" name="Text Placeholder 95">
            <a:extLst>
              <a:ext uri="{FF2B5EF4-FFF2-40B4-BE49-F238E27FC236}">
                <a16:creationId xmlns:a16="http://schemas.microsoft.com/office/drawing/2014/main" id="{E3AEC771-49CF-224F-B6DE-438C45C76327}"/>
              </a:ext>
            </a:extLst>
          </p:cNvPr>
          <p:cNvSpPr>
            <a:spLocks noGrp="1"/>
          </p:cNvSpPr>
          <p:nvPr>
            <p:ph type="body" sz="quarter" idx="158"/>
          </p:nvPr>
        </p:nvSpPr>
        <p:spPr>
          <a:xfrm>
            <a:off x="9335800" y="1354419"/>
            <a:ext cx="2521866" cy="129540"/>
          </a:xfrm>
          <a:solidFill>
            <a:srgbClr val="0070C0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97" name="Text Placeholder 96">
            <a:extLst>
              <a:ext uri="{FF2B5EF4-FFF2-40B4-BE49-F238E27FC236}">
                <a16:creationId xmlns:a16="http://schemas.microsoft.com/office/drawing/2014/main" id="{13216ACC-1200-2E45-916F-6758B871B070}"/>
              </a:ext>
            </a:extLst>
          </p:cNvPr>
          <p:cNvSpPr>
            <a:spLocks noGrp="1"/>
          </p:cNvSpPr>
          <p:nvPr>
            <p:ph type="body" sz="quarter" idx="159"/>
          </p:nvPr>
        </p:nvSpPr>
        <p:spPr>
          <a:xfrm>
            <a:off x="9215074" y="2396426"/>
            <a:ext cx="2521866" cy="129540"/>
          </a:xfrm>
        </p:spPr>
        <p:txBody>
          <a:bodyPr/>
          <a:lstStyle/>
          <a:p>
            <a:r>
              <a:rPr lang="en-US" sz="900" dirty="0" err="1"/>
              <a:t>Focussed</a:t>
            </a:r>
            <a:r>
              <a:rPr lang="en-US" sz="900" dirty="0"/>
              <a:t> echocardiography is viable in primary care with structured training.</a:t>
            </a:r>
          </a:p>
          <a:p>
            <a:r>
              <a:rPr lang="en-US" sz="900" dirty="0"/>
              <a:t>Reduces unnecessary referrals by enabling on-site screening. </a:t>
            </a:r>
          </a:p>
          <a:p>
            <a:r>
              <a:rPr lang="en-US" sz="900" dirty="0"/>
              <a:t>Next Steps: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Scale training to 20+ practices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Long-term follow-up for cost-effectiveness</a:t>
            </a:r>
          </a:p>
        </p:txBody>
      </p:sp>
      <p:sp>
        <p:nvSpPr>
          <p:cNvPr id="98" name="Text Placeholder 97">
            <a:extLst>
              <a:ext uri="{FF2B5EF4-FFF2-40B4-BE49-F238E27FC236}">
                <a16:creationId xmlns:a16="http://schemas.microsoft.com/office/drawing/2014/main" id="{AA197EA5-3D4F-1F40-8DF6-105099D1076F}"/>
              </a:ext>
            </a:extLst>
          </p:cNvPr>
          <p:cNvSpPr>
            <a:spLocks noGrp="1"/>
          </p:cNvSpPr>
          <p:nvPr>
            <p:ph type="body" sz="quarter" idx="160"/>
          </p:nvPr>
        </p:nvSpPr>
        <p:spPr>
          <a:xfrm>
            <a:off x="9335800" y="3442720"/>
            <a:ext cx="2521866" cy="129540"/>
          </a:xfrm>
          <a:solidFill>
            <a:srgbClr val="0070C0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99" name="Text Placeholder 98">
            <a:extLst>
              <a:ext uri="{FF2B5EF4-FFF2-40B4-BE49-F238E27FC236}">
                <a16:creationId xmlns:a16="http://schemas.microsoft.com/office/drawing/2014/main" id="{9695E6E0-07FE-C942-AC81-6CCD4083F2AD}"/>
              </a:ext>
            </a:extLst>
          </p:cNvPr>
          <p:cNvSpPr>
            <a:spLocks noGrp="1"/>
          </p:cNvSpPr>
          <p:nvPr>
            <p:ph type="body" sz="quarter" idx="161"/>
          </p:nvPr>
        </p:nvSpPr>
        <p:spPr>
          <a:xfrm>
            <a:off x="9344766" y="4484727"/>
            <a:ext cx="2521866" cy="129540"/>
          </a:xfrm>
        </p:spPr>
        <p:txBody>
          <a:bodyPr/>
          <a:lstStyle/>
          <a:p>
            <a:r>
              <a:rPr lang="en-US" dirty="0"/>
              <a:t>Via G, Hussain A, Wells M, et al. International evidence-based recommendations for focused cardiac ultrasound. J Am Soc </a:t>
            </a:r>
            <a:r>
              <a:rPr lang="en-US" dirty="0" err="1"/>
              <a:t>Echocardiogr</a:t>
            </a:r>
            <a:r>
              <a:rPr lang="en-US" dirty="0"/>
              <a:t>. 2014;27(7):683.e1-683.e33. doi:10.1016/j.echo.2014.05.001</a:t>
            </a:r>
          </a:p>
          <a:p>
            <a:endParaRPr lang="en-US" dirty="0"/>
          </a:p>
          <a:p>
            <a:r>
              <a:rPr lang="en-US" dirty="0"/>
              <a:t>Andersen GN, Graven T, </a:t>
            </a:r>
            <a:r>
              <a:rPr lang="en-US" dirty="0" err="1"/>
              <a:t>Skjetne</a:t>
            </a:r>
            <a:r>
              <a:rPr lang="en-US" dirty="0"/>
              <a:t> K, et al. Diagnostic influence of routine point-of-care pocket-size ultrasound examinations performed by medical residents. J Ultrasound Med. 2015;34(4):627-636. doi:10.7863/ultra.34.4.627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67" y="5568025"/>
            <a:ext cx="2530833" cy="1160604"/>
          </a:xfrm>
          <a:prstGeom prst="rect">
            <a:avLst/>
          </a:prstGeom>
        </p:spPr>
      </p:pic>
      <p:pic>
        <p:nvPicPr>
          <p:cNvPr id="3" name="Content Placeholder 4" descr="A collage of images of a heart&#10;&#10;Description automatically generated">
            <a:extLst>
              <a:ext uri="{FF2B5EF4-FFF2-40B4-BE49-F238E27FC236}">
                <a16:creationId xmlns:a16="http://schemas.microsoft.com/office/drawing/2014/main" id="{214AD364-C2D5-9428-E260-BB4C25965F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09288" y="3801293"/>
            <a:ext cx="6164614" cy="2813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923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379</Words>
  <Application>Microsoft Macintosh PowerPoint</Application>
  <PresentationFormat>Widescreen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Helvetica Light</vt:lpstr>
      <vt:lpstr>Trebuchet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BCS Widescreen PowerPoint Presentation (no timings)</dc:title>
  <dc:creator>Jasdeep Bhamber</dc:creator>
  <cp:keywords>BCS Annual Conference 2019</cp:keywords>
  <cp:lastModifiedBy>Nabila Laskar</cp:lastModifiedBy>
  <cp:revision>13</cp:revision>
  <dcterms:created xsi:type="dcterms:W3CDTF">2019-04-24T13:56:17Z</dcterms:created>
  <dcterms:modified xsi:type="dcterms:W3CDTF">2025-05-12T22:12:10Z</dcterms:modified>
</cp:coreProperties>
</file>