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30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E0018"/>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586"/>
  </p:normalViewPr>
  <p:slideViewPr>
    <p:cSldViewPr snapToGrid="0" snapToObjects="1">
      <p:cViewPr varScale="1">
        <p:scale>
          <a:sx n="67" d="100"/>
          <a:sy n="67" d="100"/>
        </p:scale>
        <p:origin x="62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Sheet1!$B$1</c:f>
              <c:strCache>
                <c:ptCount val="1"/>
                <c:pt idx="0">
                  <c:v>Y-Values</c:v>
                </c:pt>
              </c:strCache>
            </c:strRef>
          </c:tx>
          <c:spPr>
            <a:ln w="25400" cap="rnd">
              <a:noFill/>
              <a:round/>
            </a:ln>
            <a:effectLst/>
          </c:spPr>
          <c:marker>
            <c:symbol val="circle"/>
            <c:size val="5"/>
            <c:spPr>
              <a:solidFill>
                <a:schemeClr val="accent1"/>
              </a:solidFill>
              <a:ln w="9525">
                <a:solidFill>
                  <a:schemeClr val="accent1"/>
                </a:solidFill>
              </a:ln>
              <a:effectLst/>
            </c:spPr>
          </c:marker>
          <c:dLbls>
            <c:dLbl>
              <c:idx val="0"/>
              <c:layout>
                <c:manualLayout>
                  <c:x val="-0.12081681525346522"/>
                  <c:y val="2.582356866408648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4FF-41A5-98FD-2BA3C7D6F3D3}"/>
                </c:ext>
              </c:extLst>
            </c:dLbl>
            <c:dLbl>
              <c:idx val="1"/>
              <c:layout>
                <c:manualLayout>
                  <c:x val="-0.12313164573436584"/>
                  <c:y val="-9.14085146136393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4FF-41A5-98FD-2BA3C7D6F3D3}"/>
                </c:ext>
              </c:extLst>
            </c:dLbl>
            <c:dLbl>
              <c:idx val="2"/>
              <c:layout>
                <c:manualLayout>
                  <c:x val="-0.17205716411432823"/>
                  <c:y val="-1.7632735667077761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4FF-41A5-98FD-2BA3C7D6F3D3}"/>
                </c:ext>
              </c:extLst>
            </c:dLbl>
            <c:dLbl>
              <c:idx val="3"/>
              <c:layout>
                <c:manualLayout>
                  <c:x val="-0.16840163680327361"/>
                  <c:y val="-1.9542737880656486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4FF-41A5-98FD-2BA3C7D6F3D3}"/>
                </c:ext>
              </c:extLst>
            </c:dLbl>
            <c:dLbl>
              <c:idx val="4"/>
              <c:layout>
                <c:manualLayout>
                  <c:x val="-0.17437193874387749"/>
                  <c:y val="8.969800461689277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4FF-41A5-98FD-2BA3C7D6F3D3}"/>
                </c:ext>
              </c:extLst>
            </c:dLbl>
            <c:dLbl>
              <c:idx val="5"/>
              <c:layout>
                <c:manualLayout>
                  <c:x val="-0.17437193874387749"/>
                  <c:y val="-0.1014476804857224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4FF-41A5-98FD-2BA3C7D6F3D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Sheet1!$A$2:$A$7</c:f>
              <c:numCache>
                <c:formatCode>General</c:formatCode>
                <c:ptCount val="6"/>
                <c:pt idx="0">
                  <c:v>1</c:v>
                </c:pt>
                <c:pt idx="1">
                  <c:v>1</c:v>
                </c:pt>
                <c:pt idx="2">
                  <c:v>2</c:v>
                </c:pt>
                <c:pt idx="3">
                  <c:v>2</c:v>
                </c:pt>
                <c:pt idx="4">
                  <c:v>2</c:v>
                </c:pt>
                <c:pt idx="5">
                  <c:v>2</c:v>
                </c:pt>
              </c:numCache>
            </c:numRef>
          </c:xVal>
          <c:yVal>
            <c:numRef>
              <c:f>Sheet1!$B$2:$B$7</c:f>
              <c:numCache>
                <c:formatCode>General</c:formatCode>
                <c:ptCount val="6"/>
                <c:pt idx="0">
                  <c:v>281</c:v>
                </c:pt>
                <c:pt idx="1">
                  <c:v>302</c:v>
                </c:pt>
                <c:pt idx="2">
                  <c:v>1991</c:v>
                </c:pt>
                <c:pt idx="3">
                  <c:v>922</c:v>
                </c:pt>
                <c:pt idx="4">
                  <c:v>1964</c:v>
                </c:pt>
                <c:pt idx="5">
                  <c:v>2006</c:v>
                </c:pt>
              </c:numCache>
            </c:numRef>
          </c:yVal>
          <c:smooth val="0"/>
          <c:extLst>
            <c:ext xmlns:c16="http://schemas.microsoft.com/office/drawing/2014/chart" uri="{C3380CC4-5D6E-409C-BE32-E72D297353CC}">
              <c16:uniqueId val="{00000006-64FF-41A5-98FD-2BA3C7D6F3D3}"/>
            </c:ext>
          </c:extLst>
        </c:ser>
        <c:dLbls>
          <c:dLblPos val="t"/>
          <c:showLegendKey val="0"/>
          <c:showVal val="1"/>
          <c:showCatName val="0"/>
          <c:showSerName val="0"/>
          <c:showPercent val="0"/>
          <c:showBubbleSize val="0"/>
        </c:dLbls>
        <c:axId val="595870136"/>
        <c:axId val="595869416"/>
      </c:scatterChart>
      <c:valAx>
        <c:axId val="595870136"/>
        <c:scaling>
          <c:orientation val="minMax"/>
          <c:max val="2.5"/>
          <c:min val="0"/>
        </c:scaling>
        <c:delete val="1"/>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sz="800">
                    <a:solidFill>
                      <a:sysClr val="windowText" lastClr="000000"/>
                    </a:solidFill>
                    <a:latin typeface="Calibri" panose="020F0502020204030204" pitchFamily="34" charset="0"/>
                    <a:cs typeface="Calibri" panose="020F0502020204030204" pitchFamily="34" charset="0"/>
                  </a:rPr>
                  <a:t>&lt; 50%</a:t>
                </a:r>
                <a:r>
                  <a:rPr lang="en-GB" sz="800" baseline="0">
                    <a:solidFill>
                      <a:sysClr val="windowText" lastClr="000000"/>
                    </a:solidFill>
                    <a:latin typeface="Calibri" panose="020F0502020204030204" pitchFamily="34" charset="0"/>
                    <a:cs typeface="Calibri" panose="020F0502020204030204" pitchFamily="34" charset="0"/>
                  </a:rPr>
                  <a:t> luminal stenosis</a:t>
                </a:r>
                <a:endParaRPr lang="en-GB" sz="800">
                  <a:solidFill>
                    <a:sysClr val="windowText" lastClr="000000"/>
                  </a:solidFill>
                  <a:latin typeface="Calibri" panose="020F0502020204030204" pitchFamily="34" charset="0"/>
                  <a:cs typeface="Calibri" panose="020F0502020204030204" pitchFamily="34" charset="0"/>
                </a:endParaRPr>
              </a:p>
            </c:rich>
          </c:tx>
          <c:layout>
            <c:manualLayout>
              <c:xMode val="edge"/>
              <c:yMode val="edge"/>
              <c:x val="0.30950868744712695"/>
              <c:y val="0.8630166822367543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GB"/>
            </a:p>
          </c:txPr>
        </c:title>
        <c:numFmt formatCode="General" sourceLinked="1"/>
        <c:majorTickMark val="out"/>
        <c:minorTickMark val="none"/>
        <c:tickLblPos val="nextTo"/>
        <c:crossAx val="595869416"/>
        <c:crosses val="autoZero"/>
        <c:crossBetween val="midCat"/>
        <c:majorUnit val="1"/>
      </c:valAx>
      <c:valAx>
        <c:axId val="595869416"/>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CT</a:t>
                </a:r>
                <a:r>
                  <a:rPr lang="en-GB" baseline="0"/>
                  <a:t> coronary artery calcium score (AU)</a:t>
                </a:r>
                <a:endParaRPr lang="en-GB"/>
              </a:p>
            </c:rich>
          </c:tx>
          <c:layout>
            <c:manualLayout>
              <c:xMode val="edge"/>
              <c:yMode val="edge"/>
              <c:x val="1.3888888888888888E-2"/>
              <c:y val="0.15305524309461319"/>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GB"/>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95870136"/>
        <c:crosses val="autoZero"/>
        <c:crossBetween val="midCat"/>
        <c:majorUnit val="50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0.63658</cdr:x>
      <cdr:y>0.85052</cdr:y>
    </cdr:from>
    <cdr:to>
      <cdr:x>0.99339</cdr:x>
      <cdr:y>0.91525</cdr:y>
    </cdr:to>
    <cdr:sp macro="" textlink="">
      <cdr:nvSpPr>
        <cdr:cNvPr id="2" name="Text Box 2"/>
        <cdr:cNvSpPr txBox="1">
          <a:spLocks xmlns:a="http://schemas.openxmlformats.org/drawingml/2006/main" noChangeArrowheads="1"/>
        </cdr:cNvSpPr>
      </cdr:nvSpPr>
      <cdr:spPr bwMode="auto">
        <a:xfrm xmlns:a="http://schemas.openxmlformats.org/drawingml/2006/main">
          <a:off x="2445578" y="1593242"/>
          <a:ext cx="1370772" cy="121258"/>
        </a:xfrm>
        <a:prstGeom xmlns:a="http://schemas.openxmlformats.org/drawingml/2006/main" prst="rect">
          <a:avLst/>
        </a:prstGeom>
        <a:solidFill xmlns:a="http://schemas.openxmlformats.org/drawingml/2006/main">
          <a:srgbClr val="FFFFFF"/>
        </a:solidFill>
        <a:ln xmlns:a="http://schemas.openxmlformats.org/drawingml/2006/main" w="9525">
          <a:noFill/>
          <a:miter lim="800000"/>
          <a:headEnd/>
          <a:tailEnd/>
        </a:ln>
      </cdr:spPr>
      <cdr:txBody>
        <a:bodyPr xmlns:a="http://schemas.openxmlformats.org/drawingml/2006/main" rot="0" vert="horz" wrap="square" lIns="91440" tIns="45720" rIns="91440" bIns="45720" anchor="t" anchorCtr="0">
          <a:noAutofit/>
        </a:bodyPr>
        <a:lstStyle xmlns:a="http://schemas.openxmlformats.org/drawingml/2006/main"/>
        <a:p xmlns:a="http://schemas.openxmlformats.org/drawingml/2006/main">
          <a:pPr>
            <a:lnSpc>
              <a:spcPct val="107000"/>
            </a:lnSpc>
            <a:spcAft>
              <a:spcPts val="800"/>
            </a:spcAft>
          </a:pPr>
          <a:r>
            <a:rPr lang="en-GB" sz="800" kern="100">
              <a:solidFill>
                <a:sysClr val="windowText" lastClr="000000"/>
              </a:solidFill>
              <a:effectLst/>
              <a:latin typeface="Calibri" panose="020F0502020204030204" pitchFamily="34" charset="0"/>
              <a:ea typeface="Calibri" panose="020F0502020204030204" pitchFamily="34" charset="0"/>
              <a:cs typeface="Calibri" panose="020F0502020204030204" pitchFamily="34" charset="0"/>
            </a:rPr>
            <a:t>≥ 50%</a:t>
          </a:r>
          <a:r>
            <a:rPr lang="en-GB" sz="800" kern="100" baseline="0">
              <a:solidFill>
                <a:sysClr val="windowText" lastClr="000000"/>
              </a:solidFill>
              <a:effectLst/>
              <a:latin typeface="Calibri" panose="020F0502020204030204" pitchFamily="34" charset="0"/>
              <a:ea typeface="Calibri" panose="020F0502020204030204" pitchFamily="34" charset="0"/>
              <a:cs typeface="Calibri" panose="020F0502020204030204" pitchFamily="34" charset="0"/>
            </a:rPr>
            <a:t> luminal stenosis</a:t>
          </a:r>
          <a:endParaRPr lang="en-GB" sz="800" kern="1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685A0D-A0CA-4546-A13D-EFF68D3BD8DC}" type="datetimeFigureOut">
              <a:rPr lang="en-US" smtClean="0"/>
              <a:t>5/19/2025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DE420B-F44B-5244-809B-B87CDE03677B}" type="slidenum">
              <a:rPr lang="en-US" smtClean="0"/>
              <a:t>‹#›</a:t>
            </a:fld>
            <a:endParaRPr lang="en-US"/>
          </a:p>
        </p:txBody>
      </p:sp>
    </p:spTree>
    <p:extLst>
      <p:ext uri="{BB962C8B-B14F-4D97-AF65-F5344CB8AC3E}">
        <p14:creationId xmlns:p14="http://schemas.microsoft.com/office/powerpoint/2010/main" val="2389429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3416097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C247D-01A3-B14A-B856-5EC4DBADA8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5271766-38AC-3845-89E7-0AD11560ED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BBEE806-84CC-634E-A159-5558E0EA1804}"/>
              </a:ext>
            </a:extLst>
          </p:cNvPr>
          <p:cNvSpPr>
            <a:spLocks noGrp="1"/>
          </p:cNvSpPr>
          <p:nvPr>
            <p:ph type="dt" sz="half" idx="10"/>
          </p:nvPr>
        </p:nvSpPr>
        <p:spPr/>
        <p:txBody>
          <a:bodyPr/>
          <a:lstStyle/>
          <a:p>
            <a:fld id="{BA6D3B62-267D-664B-BF0C-AEBAC01EC48B}" type="datetimeFigureOut">
              <a:rPr lang="en-US" smtClean="0"/>
              <a:t>5/19/2025</a:t>
            </a:fld>
            <a:endParaRPr lang="en-US"/>
          </a:p>
        </p:txBody>
      </p:sp>
      <p:sp>
        <p:nvSpPr>
          <p:cNvPr id="5" name="Footer Placeholder 4">
            <a:extLst>
              <a:ext uri="{FF2B5EF4-FFF2-40B4-BE49-F238E27FC236}">
                <a16:creationId xmlns:a16="http://schemas.microsoft.com/office/drawing/2014/main" id="{CC7E9CE4-2E35-8242-8CD4-01A8575F98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D08E8-C4D8-3A44-A107-2584AF3D5485}"/>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37625185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CE4F6-12CF-3C45-8251-8D1F776A3AB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1F066EA-00E1-6B46-99E2-35B34AC2D3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32F5B3-CF09-E643-B178-D091B5CD3815}"/>
              </a:ext>
            </a:extLst>
          </p:cNvPr>
          <p:cNvSpPr>
            <a:spLocks noGrp="1"/>
          </p:cNvSpPr>
          <p:nvPr>
            <p:ph type="dt" sz="half" idx="10"/>
          </p:nvPr>
        </p:nvSpPr>
        <p:spPr/>
        <p:txBody>
          <a:bodyPr/>
          <a:lstStyle/>
          <a:p>
            <a:fld id="{BA6D3B62-267D-664B-BF0C-AEBAC01EC48B}" type="datetimeFigureOut">
              <a:rPr lang="en-US" smtClean="0"/>
              <a:t>5/19/2025</a:t>
            </a:fld>
            <a:endParaRPr lang="en-US"/>
          </a:p>
        </p:txBody>
      </p:sp>
      <p:sp>
        <p:nvSpPr>
          <p:cNvPr id="5" name="Footer Placeholder 4">
            <a:extLst>
              <a:ext uri="{FF2B5EF4-FFF2-40B4-BE49-F238E27FC236}">
                <a16:creationId xmlns:a16="http://schemas.microsoft.com/office/drawing/2014/main" id="{46BA9F50-371C-8442-8482-B2C273C220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2BD410-D60D-8B4C-9D0B-5BE8E3C73028}"/>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26594406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25D716-DF3E-554C-917A-42090EDF6AE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C090F58-2780-E343-95E7-F3CC12BFD8C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4CA38A-ECB7-3745-92EB-F5C1D06F3273}"/>
              </a:ext>
            </a:extLst>
          </p:cNvPr>
          <p:cNvSpPr>
            <a:spLocks noGrp="1"/>
          </p:cNvSpPr>
          <p:nvPr>
            <p:ph type="dt" sz="half" idx="10"/>
          </p:nvPr>
        </p:nvSpPr>
        <p:spPr/>
        <p:txBody>
          <a:bodyPr/>
          <a:lstStyle/>
          <a:p>
            <a:fld id="{BA6D3B62-267D-664B-BF0C-AEBAC01EC48B}" type="datetimeFigureOut">
              <a:rPr lang="en-US" smtClean="0"/>
              <a:t>5/19/2025</a:t>
            </a:fld>
            <a:endParaRPr lang="en-US"/>
          </a:p>
        </p:txBody>
      </p:sp>
      <p:sp>
        <p:nvSpPr>
          <p:cNvPr id="5" name="Footer Placeholder 4">
            <a:extLst>
              <a:ext uri="{FF2B5EF4-FFF2-40B4-BE49-F238E27FC236}">
                <a16:creationId xmlns:a16="http://schemas.microsoft.com/office/drawing/2014/main" id="{C351D03F-408D-6247-92A9-7657D72659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6DDDB5-A7F7-9C42-82E8-41BB19FBD071}"/>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22356513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6x60 Template - 3 columns">
    <p:spTree>
      <p:nvGrpSpPr>
        <p:cNvPr id="1" name=""/>
        <p:cNvGrpSpPr/>
        <p:nvPr/>
      </p:nvGrpSpPr>
      <p:grpSpPr>
        <a:xfrm>
          <a:off x="0" y="0"/>
          <a:ext cx="0" cy="0"/>
          <a:chOff x="0" y="0"/>
          <a:chExt cx="0" cy="0"/>
        </a:xfrm>
      </p:grpSpPr>
      <p:sp>
        <p:nvSpPr>
          <p:cNvPr id="31" name="Text Placeholder 3">
            <a:extLst>
              <a:ext uri="{FF2B5EF4-FFF2-40B4-BE49-F238E27FC236}">
                <a16:creationId xmlns:a16="http://schemas.microsoft.com/office/drawing/2014/main" id="{DD5F448D-3880-497A-8C8F-433635B0808A}"/>
              </a:ext>
            </a:extLst>
          </p:cNvPr>
          <p:cNvSpPr>
            <a:spLocks noGrp="1"/>
          </p:cNvSpPr>
          <p:nvPr>
            <p:ph type="body" sz="quarter" idx="10" hasCustomPrompt="1"/>
          </p:nvPr>
        </p:nvSpPr>
        <p:spPr>
          <a:xfrm>
            <a:off x="212367" y="1322670"/>
            <a:ext cx="2529933" cy="1963456"/>
          </a:xfrm>
          <a:prstGeom prst="rect">
            <a:avLst/>
          </a:prstGeom>
          <a:solidFill>
            <a:schemeClr val="bg2"/>
          </a:solidFill>
        </p:spPr>
        <p:txBody>
          <a:bodyPr wrap="square" lIns="228589" tIns="228589" rIns="228589" bIns="228589">
            <a:noAutofit/>
          </a:bodyPr>
          <a:lstStyle>
            <a:lvl1pPr marL="0" marR="0" indent="0" algn="l" defTabSz="1950839" rtl="0" eaLnBrk="1" fontAlgn="auto" latinLnBrk="0" hangingPunct="1">
              <a:lnSpc>
                <a:spcPct val="100000"/>
              </a:lnSpc>
              <a:spcBef>
                <a:spcPct val="20000"/>
              </a:spcBef>
              <a:spcAft>
                <a:spcPts val="0"/>
              </a:spcAft>
              <a:buClrTx/>
              <a:buSzTx/>
              <a:buFont typeface="Arial" pitchFamily="34" charset="0"/>
              <a:buNone/>
              <a:tabLst/>
              <a:defRPr sz="889">
                <a:solidFill>
                  <a:schemeClr val="tx2"/>
                </a:solidFill>
                <a:latin typeface="Helvetica" pitchFamily="2" charset="0"/>
                <a:cs typeface="Times New Roman" pitchFamily="18" charset="0"/>
              </a:defRPr>
            </a:lvl1pPr>
            <a:lvl2pPr marL="660440" indent="-254015">
              <a:defRPr sz="1111">
                <a:latin typeface="Trebuchet MS" pitchFamily="34" charset="0"/>
              </a:defRPr>
            </a:lvl2pPr>
            <a:lvl3pPr marL="914456" indent="-254015">
              <a:defRPr sz="1111">
                <a:latin typeface="Trebuchet MS" pitchFamily="34" charset="0"/>
              </a:defRPr>
            </a:lvl3pPr>
            <a:lvl4pPr marL="1193873" indent="-279417">
              <a:defRPr sz="1111">
                <a:latin typeface="Trebuchet MS" pitchFamily="34" charset="0"/>
              </a:defRPr>
            </a:lvl4pPr>
            <a:lvl5pPr marL="1397086" indent="-203213">
              <a:defRPr sz="1111">
                <a:latin typeface="Trebuchet MS" pitchFamily="34" charset="0"/>
              </a:defRPr>
            </a:lvl5pPr>
          </a:lstStyle>
          <a:p>
            <a:pPr marL="0" marR="0" lvl="0" indent="0" algn="l" defTabSz="1950839" rtl="0" eaLnBrk="1" fontAlgn="auto" latinLnBrk="0" hangingPunct="1">
              <a:lnSpc>
                <a:spcPct val="100000"/>
              </a:lnSpc>
              <a:spcBef>
                <a:spcPct val="20000"/>
              </a:spcBef>
              <a:spcAft>
                <a:spcPts val="0"/>
              </a:spcAft>
              <a:buClrTx/>
              <a:buSzTx/>
              <a:buFont typeface="Arial" pitchFamily="34" charset="0"/>
              <a:buNone/>
              <a:tabLst/>
              <a:defRPr/>
            </a:pPr>
            <a:r>
              <a:rPr lang="en-US" dirty="0"/>
              <a:t>Introduction or Abstract</a:t>
            </a:r>
          </a:p>
        </p:txBody>
      </p:sp>
      <p:sp>
        <p:nvSpPr>
          <p:cNvPr id="32" name="Text Placeholder 5">
            <a:extLst>
              <a:ext uri="{FF2B5EF4-FFF2-40B4-BE49-F238E27FC236}">
                <a16:creationId xmlns:a16="http://schemas.microsoft.com/office/drawing/2014/main" id="{0E5EFEDA-3E37-43AD-B220-272CD5AB8210}"/>
              </a:ext>
            </a:extLst>
          </p:cNvPr>
          <p:cNvSpPr>
            <a:spLocks noGrp="1"/>
          </p:cNvSpPr>
          <p:nvPr>
            <p:ph type="body" sz="quarter" idx="20" hasCustomPrompt="1"/>
          </p:nvPr>
        </p:nvSpPr>
        <p:spPr>
          <a:xfrm>
            <a:off x="228501" y="3442720"/>
            <a:ext cx="2521866" cy="129540"/>
          </a:xfrm>
          <a:prstGeom prst="rect">
            <a:avLst/>
          </a:prstGeom>
          <a:solidFill>
            <a:schemeClr val="accent6"/>
          </a:solidFill>
          <a:ln>
            <a:noFill/>
          </a:ln>
        </p:spPr>
        <p:txBody>
          <a:bodyPr wrap="square" lIns="91436" tIns="91436" rIns="91436" bIns="91436" anchor="ctr" anchorCtr="0">
            <a:noAutofit/>
          </a:bodyPr>
          <a:lstStyle>
            <a:lvl1pPr marL="0" indent="0" algn="l">
              <a:buNone/>
              <a:defRPr sz="711" b="1" u="none" baseline="0">
                <a:solidFill>
                  <a:schemeClr val="bg1"/>
                </a:solidFill>
                <a:latin typeface="Helvetica" pitchFamily="2" charset="0"/>
              </a:defRPr>
            </a:lvl1pPr>
          </a:lstStyle>
          <a:p>
            <a:pPr lvl="0"/>
            <a:r>
              <a:rPr lang="en-US" dirty="0"/>
              <a:t>(click to edit)  OBJECTIVES</a:t>
            </a:r>
          </a:p>
        </p:txBody>
      </p:sp>
      <p:sp>
        <p:nvSpPr>
          <p:cNvPr id="43" name="Text Placeholder 3">
            <a:extLst>
              <a:ext uri="{FF2B5EF4-FFF2-40B4-BE49-F238E27FC236}">
                <a16:creationId xmlns:a16="http://schemas.microsoft.com/office/drawing/2014/main" id="{A1635A13-3BE2-433D-86CD-BF2C5DFB1CAC}"/>
              </a:ext>
            </a:extLst>
          </p:cNvPr>
          <p:cNvSpPr>
            <a:spLocks noGrp="1"/>
          </p:cNvSpPr>
          <p:nvPr>
            <p:ph type="body" sz="quarter" idx="96" hasCustomPrompt="1"/>
          </p:nvPr>
        </p:nvSpPr>
        <p:spPr>
          <a:xfrm>
            <a:off x="220434" y="3583440"/>
            <a:ext cx="2521866" cy="129540"/>
          </a:xfrm>
          <a:prstGeom prst="rect">
            <a:avLst/>
          </a:prstGeom>
        </p:spPr>
        <p:txBody>
          <a:bodyPr wrap="square" lIns="228589" tIns="228589" rIns="228589" bIns="228589" anchor="ctr" anchorCtr="0">
            <a:noAutofit/>
          </a:bodyPr>
          <a:lstStyle>
            <a:lvl1pPr marL="0" indent="0">
              <a:buNone/>
              <a:defRPr sz="711">
                <a:solidFill>
                  <a:schemeClr val="tx2"/>
                </a:solidFill>
                <a:latin typeface="Helvetica" pitchFamily="2" charset="0"/>
                <a:cs typeface="Times New Roman" pitchFamily="18" charset="0"/>
              </a:defRPr>
            </a:lvl1pPr>
            <a:lvl2pPr marL="660440" indent="-254015">
              <a:defRPr sz="1111">
                <a:latin typeface="Trebuchet MS" pitchFamily="34" charset="0"/>
              </a:defRPr>
            </a:lvl2pPr>
            <a:lvl3pPr marL="914456" indent="-254015">
              <a:defRPr sz="1111">
                <a:latin typeface="Trebuchet MS" pitchFamily="34" charset="0"/>
              </a:defRPr>
            </a:lvl3pPr>
            <a:lvl4pPr marL="1193873" indent="-279417">
              <a:defRPr sz="1111">
                <a:latin typeface="Trebuchet MS" pitchFamily="34" charset="0"/>
              </a:defRPr>
            </a:lvl4pPr>
            <a:lvl5pPr marL="1397086" indent="-203213">
              <a:defRPr sz="1111">
                <a:latin typeface="Trebuchet MS" pitchFamily="34" charset="0"/>
              </a:defRPr>
            </a:lvl5pPr>
          </a:lstStyle>
          <a:p>
            <a:pPr lvl="0"/>
            <a:r>
              <a:rPr lang="en-US" dirty="0"/>
              <a:t>Type in or paste your text here</a:t>
            </a:r>
          </a:p>
        </p:txBody>
      </p:sp>
      <p:sp>
        <p:nvSpPr>
          <p:cNvPr id="44" name="Text Placeholder 76">
            <a:extLst>
              <a:ext uri="{FF2B5EF4-FFF2-40B4-BE49-F238E27FC236}">
                <a16:creationId xmlns:a16="http://schemas.microsoft.com/office/drawing/2014/main" id="{79A11AE8-25B9-4617-A357-26AC75DEEB5D}"/>
              </a:ext>
            </a:extLst>
          </p:cNvPr>
          <p:cNvSpPr>
            <a:spLocks noGrp="1"/>
          </p:cNvSpPr>
          <p:nvPr>
            <p:ph type="body" sz="quarter" idx="150" hasCustomPrompt="1"/>
          </p:nvPr>
        </p:nvSpPr>
        <p:spPr>
          <a:xfrm>
            <a:off x="212368" y="912509"/>
            <a:ext cx="11756765" cy="272915"/>
          </a:xfrm>
          <a:prstGeom prst="rect">
            <a:avLst/>
          </a:prstGeom>
        </p:spPr>
        <p:txBody>
          <a:bodyPr anchor="t" anchorCtr="0">
            <a:normAutofit/>
          </a:bodyPr>
          <a:lstStyle>
            <a:lvl1pPr marL="0" indent="0" algn="l">
              <a:buFontTx/>
              <a:buNone/>
              <a:defRPr sz="1067" b="0" i="0">
                <a:solidFill>
                  <a:schemeClr val="accent3">
                    <a:lumMod val="75000"/>
                  </a:schemeClr>
                </a:solidFill>
                <a:latin typeface="Helvetica Light" panose="020B0403020202020204" pitchFamily="34" charset="0"/>
              </a:defRPr>
            </a:lvl1pPr>
            <a:lvl2pPr>
              <a:buFontTx/>
              <a:buNone/>
              <a:defRPr sz="3200"/>
            </a:lvl2pPr>
            <a:lvl3pPr>
              <a:buFontTx/>
              <a:buNone/>
              <a:defRPr sz="3200"/>
            </a:lvl3pPr>
            <a:lvl4pPr>
              <a:buFontTx/>
              <a:buNone/>
              <a:defRPr sz="3200"/>
            </a:lvl4pPr>
            <a:lvl5pPr>
              <a:buFontTx/>
              <a:buNone/>
              <a:defRPr sz="3200"/>
            </a:lvl5pPr>
          </a:lstStyle>
          <a:p>
            <a:pPr lvl="0"/>
            <a:r>
              <a:rPr lang="en-US" dirty="0"/>
              <a:t>Click here to add affiliations</a:t>
            </a:r>
          </a:p>
        </p:txBody>
      </p:sp>
      <p:sp>
        <p:nvSpPr>
          <p:cNvPr id="45" name="Text Placeholder 76">
            <a:extLst>
              <a:ext uri="{FF2B5EF4-FFF2-40B4-BE49-F238E27FC236}">
                <a16:creationId xmlns:a16="http://schemas.microsoft.com/office/drawing/2014/main" id="{DE20B24C-E064-41B7-8E83-ACA3CBC68BA9}"/>
              </a:ext>
            </a:extLst>
          </p:cNvPr>
          <p:cNvSpPr>
            <a:spLocks noGrp="1"/>
          </p:cNvSpPr>
          <p:nvPr>
            <p:ph type="body" sz="quarter" idx="151" hasCustomPrompt="1"/>
          </p:nvPr>
        </p:nvSpPr>
        <p:spPr>
          <a:xfrm>
            <a:off x="212367" y="693820"/>
            <a:ext cx="11756767" cy="196086"/>
          </a:xfrm>
          <a:prstGeom prst="rect">
            <a:avLst/>
          </a:prstGeom>
        </p:spPr>
        <p:txBody>
          <a:bodyPr anchor="t" anchorCtr="0">
            <a:normAutofit/>
          </a:bodyPr>
          <a:lstStyle>
            <a:lvl1pPr marL="0" indent="0" algn="l">
              <a:buFontTx/>
              <a:buNone/>
              <a:defRPr sz="1067" b="0" i="0">
                <a:solidFill>
                  <a:schemeClr val="accent3">
                    <a:lumMod val="75000"/>
                  </a:schemeClr>
                </a:solidFill>
                <a:latin typeface="Helvetica Light" panose="020B0403020202020204" pitchFamily="34" charset="0"/>
              </a:defRPr>
            </a:lvl1pPr>
            <a:lvl2pPr>
              <a:buFontTx/>
              <a:buNone/>
              <a:defRPr sz="3200"/>
            </a:lvl2pPr>
            <a:lvl3pPr>
              <a:buFontTx/>
              <a:buNone/>
              <a:defRPr sz="3200"/>
            </a:lvl3pPr>
            <a:lvl4pPr>
              <a:buFontTx/>
              <a:buNone/>
              <a:defRPr sz="3200"/>
            </a:lvl4pPr>
            <a:lvl5pPr>
              <a:buFontTx/>
              <a:buNone/>
              <a:defRPr sz="3200"/>
            </a:lvl5pPr>
          </a:lstStyle>
          <a:p>
            <a:pPr lvl="0"/>
            <a:r>
              <a:rPr lang="en-US" dirty="0"/>
              <a:t>Click here to add authors</a:t>
            </a:r>
          </a:p>
        </p:txBody>
      </p:sp>
      <p:sp>
        <p:nvSpPr>
          <p:cNvPr id="46" name="Text Placeholder 76">
            <a:extLst>
              <a:ext uri="{FF2B5EF4-FFF2-40B4-BE49-F238E27FC236}">
                <a16:creationId xmlns:a16="http://schemas.microsoft.com/office/drawing/2014/main" id="{24EC8ED1-A2DF-457D-AF1B-6057B7E77A09}"/>
              </a:ext>
            </a:extLst>
          </p:cNvPr>
          <p:cNvSpPr>
            <a:spLocks noGrp="1"/>
          </p:cNvSpPr>
          <p:nvPr>
            <p:ph type="body" sz="quarter" idx="153" hasCustomPrompt="1"/>
          </p:nvPr>
        </p:nvSpPr>
        <p:spPr>
          <a:xfrm>
            <a:off x="212368" y="242754"/>
            <a:ext cx="11756768" cy="428464"/>
          </a:xfrm>
          <a:prstGeom prst="rect">
            <a:avLst/>
          </a:prstGeom>
        </p:spPr>
        <p:txBody>
          <a:bodyPr anchor="t" anchorCtr="0">
            <a:normAutofit/>
          </a:bodyPr>
          <a:lstStyle>
            <a:lvl1pPr marL="0" indent="0" algn="l">
              <a:buFontTx/>
              <a:buNone/>
              <a:defRPr sz="2667" b="1" i="0">
                <a:solidFill>
                  <a:schemeClr val="accent3">
                    <a:lumMod val="75000"/>
                  </a:schemeClr>
                </a:solidFill>
                <a:latin typeface="Helvetica Light" panose="020B0403020202020204" pitchFamily="34" charset="0"/>
              </a:defRPr>
            </a:lvl1pPr>
            <a:lvl2pPr>
              <a:buFontTx/>
              <a:buNone/>
              <a:defRPr sz="3200"/>
            </a:lvl2pPr>
            <a:lvl3pPr>
              <a:buFontTx/>
              <a:buNone/>
              <a:defRPr sz="3200"/>
            </a:lvl3pPr>
            <a:lvl4pPr>
              <a:buFontTx/>
              <a:buNone/>
              <a:defRPr sz="3200"/>
            </a:lvl4pPr>
            <a:lvl5pPr>
              <a:buFontTx/>
              <a:buNone/>
              <a:defRPr sz="3200"/>
            </a:lvl5pPr>
          </a:lstStyle>
          <a:p>
            <a:pPr lvl="0"/>
            <a:r>
              <a:rPr lang="en-US" dirty="0"/>
              <a:t>Click here to add title</a:t>
            </a:r>
          </a:p>
        </p:txBody>
      </p:sp>
      <p:sp>
        <p:nvSpPr>
          <p:cNvPr id="60" name="Text Placeholder 5">
            <a:extLst>
              <a:ext uri="{FF2B5EF4-FFF2-40B4-BE49-F238E27FC236}">
                <a16:creationId xmlns:a16="http://schemas.microsoft.com/office/drawing/2014/main" id="{AC6FA543-F827-4490-8747-E041951E9BBF}"/>
              </a:ext>
            </a:extLst>
          </p:cNvPr>
          <p:cNvSpPr>
            <a:spLocks noGrp="1"/>
          </p:cNvSpPr>
          <p:nvPr>
            <p:ph type="body" sz="quarter" idx="154" hasCustomPrompt="1"/>
          </p:nvPr>
        </p:nvSpPr>
        <p:spPr>
          <a:xfrm>
            <a:off x="3286607" y="1354419"/>
            <a:ext cx="2521866" cy="129540"/>
          </a:xfrm>
          <a:prstGeom prst="rect">
            <a:avLst/>
          </a:prstGeom>
          <a:solidFill>
            <a:schemeClr val="accent6"/>
          </a:solidFill>
          <a:ln>
            <a:noFill/>
          </a:ln>
        </p:spPr>
        <p:txBody>
          <a:bodyPr wrap="square" lIns="91436" tIns="91436" rIns="91436" bIns="91436" anchor="ctr" anchorCtr="0">
            <a:noAutofit/>
          </a:bodyPr>
          <a:lstStyle>
            <a:lvl1pPr marL="0" indent="0" algn="l">
              <a:buNone/>
              <a:defRPr sz="711" b="1" u="none" baseline="0">
                <a:solidFill>
                  <a:schemeClr val="bg1"/>
                </a:solidFill>
                <a:latin typeface="Helvetica" pitchFamily="2" charset="0"/>
              </a:defRPr>
            </a:lvl1pPr>
          </a:lstStyle>
          <a:p>
            <a:pPr lvl="0"/>
            <a:r>
              <a:rPr lang="en-US" dirty="0"/>
              <a:t>(click to edit)  MATERIALS &amp; METHODS</a:t>
            </a:r>
          </a:p>
        </p:txBody>
      </p:sp>
      <p:sp>
        <p:nvSpPr>
          <p:cNvPr id="61" name="Text Placeholder 3">
            <a:extLst>
              <a:ext uri="{FF2B5EF4-FFF2-40B4-BE49-F238E27FC236}">
                <a16:creationId xmlns:a16="http://schemas.microsoft.com/office/drawing/2014/main" id="{E64E7D9A-F726-4A90-AF82-6BEA92F79A12}"/>
              </a:ext>
            </a:extLst>
          </p:cNvPr>
          <p:cNvSpPr>
            <a:spLocks noGrp="1"/>
          </p:cNvSpPr>
          <p:nvPr>
            <p:ph type="body" sz="quarter" idx="155" hasCustomPrompt="1"/>
          </p:nvPr>
        </p:nvSpPr>
        <p:spPr>
          <a:xfrm>
            <a:off x="3278540" y="1495139"/>
            <a:ext cx="2521866" cy="129540"/>
          </a:xfrm>
          <a:prstGeom prst="rect">
            <a:avLst/>
          </a:prstGeom>
        </p:spPr>
        <p:txBody>
          <a:bodyPr wrap="square" lIns="228589" tIns="228589" rIns="228589" bIns="228589" anchor="ctr" anchorCtr="0">
            <a:noAutofit/>
          </a:bodyPr>
          <a:lstStyle>
            <a:lvl1pPr marL="0" indent="0">
              <a:buNone/>
              <a:defRPr sz="711">
                <a:solidFill>
                  <a:schemeClr val="tx2"/>
                </a:solidFill>
                <a:latin typeface="Helvetica" pitchFamily="2" charset="0"/>
                <a:cs typeface="Times New Roman" pitchFamily="18" charset="0"/>
              </a:defRPr>
            </a:lvl1pPr>
            <a:lvl2pPr marL="660440" indent="-254015">
              <a:defRPr sz="1111">
                <a:latin typeface="Trebuchet MS" pitchFamily="34" charset="0"/>
              </a:defRPr>
            </a:lvl2pPr>
            <a:lvl3pPr marL="914456" indent="-254015">
              <a:defRPr sz="1111">
                <a:latin typeface="Trebuchet MS" pitchFamily="34" charset="0"/>
              </a:defRPr>
            </a:lvl3pPr>
            <a:lvl4pPr marL="1193873" indent="-279417">
              <a:defRPr sz="1111">
                <a:latin typeface="Trebuchet MS" pitchFamily="34" charset="0"/>
              </a:defRPr>
            </a:lvl4pPr>
            <a:lvl5pPr marL="1397086" indent="-203213">
              <a:defRPr sz="1111">
                <a:latin typeface="Trebuchet MS" pitchFamily="34" charset="0"/>
              </a:defRPr>
            </a:lvl5pPr>
          </a:lstStyle>
          <a:p>
            <a:pPr lvl="0"/>
            <a:r>
              <a:rPr lang="en-US" dirty="0"/>
              <a:t>Type in or paste your text here</a:t>
            </a:r>
          </a:p>
        </p:txBody>
      </p:sp>
      <p:sp>
        <p:nvSpPr>
          <p:cNvPr id="62" name="Text Placeholder 5">
            <a:extLst>
              <a:ext uri="{FF2B5EF4-FFF2-40B4-BE49-F238E27FC236}">
                <a16:creationId xmlns:a16="http://schemas.microsoft.com/office/drawing/2014/main" id="{1B640BD6-EB1D-4700-B778-118A05A7B6F5}"/>
              </a:ext>
            </a:extLst>
          </p:cNvPr>
          <p:cNvSpPr>
            <a:spLocks noGrp="1"/>
          </p:cNvSpPr>
          <p:nvPr>
            <p:ph type="body" sz="quarter" idx="156" hasCustomPrompt="1"/>
          </p:nvPr>
        </p:nvSpPr>
        <p:spPr>
          <a:xfrm>
            <a:off x="6399662" y="1354419"/>
            <a:ext cx="2521866" cy="129540"/>
          </a:xfrm>
          <a:prstGeom prst="rect">
            <a:avLst/>
          </a:prstGeom>
          <a:solidFill>
            <a:schemeClr val="accent6"/>
          </a:solidFill>
          <a:ln>
            <a:noFill/>
          </a:ln>
        </p:spPr>
        <p:txBody>
          <a:bodyPr wrap="square" lIns="91436" tIns="91436" rIns="91436" bIns="91436" anchor="ctr" anchorCtr="0">
            <a:noAutofit/>
          </a:bodyPr>
          <a:lstStyle>
            <a:lvl1pPr marL="0" indent="0" algn="l">
              <a:buNone/>
              <a:defRPr sz="711" b="1" u="none" baseline="0">
                <a:solidFill>
                  <a:schemeClr val="bg1"/>
                </a:solidFill>
                <a:latin typeface="Helvetica" pitchFamily="2" charset="0"/>
              </a:defRPr>
            </a:lvl1pPr>
          </a:lstStyle>
          <a:p>
            <a:pPr lvl="0"/>
            <a:r>
              <a:rPr lang="en-US" dirty="0"/>
              <a:t>(click to edit)  RESULTS</a:t>
            </a:r>
          </a:p>
        </p:txBody>
      </p:sp>
      <p:sp>
        <p:nvSpPr>
          <p:cNvPr id="63" name="Text Placeholder 3">
            <a:extLst>
              <a:ext uri="{FF2B5EF4-FFF2-40B4-BE49-F238E27FC236}">
                <a16:creationId xmlns:a16="http://schemas.microsoft.com/office/drawing/2014/main" id="{B283546A-80D9-4B28-9B82-150596C41FEC}"/>
              </a:ext>
            </a:extLst>
          </p:cNvPr>
          <p:cNvSpPr>
            <a:spLocks noGrp="1"/>
          </p:cNvSpPr>
          <p:nvPr>
            <p:ph type="body" sz="quarter" idx="157" hasCustomPrompt="1"/>
          </p:nvPr>
        </p:nvSpPr>
        <p:spPr>
          <a:xfrm>
            <a:off x="6391595" y="1495139"/>
            <a:ext cx="2521866" cy="129540"/>
          </a:xfrm>
          <a:prstGeom prst="rect">
            <a:avLst/>
          </a:prstGeom>
        </p:spPr>
        <p:txBody>
          <a:bodyPr wrap="square" lIns="228589" tIns="228589" rIns="228589" bIns="228589" anchor="ctr" anchorCtr="0">
            <a:noAutofit/>
          </a:bodyPr>
          <a:lstStyle>
            <a:lvl1pPr marL="0" indent="0">
              <a:buNone/>
              <a:defRPr sz="711">
                <a:solidFill>
                  <a:schemeClr val="tx2"/>
                </a:solidFill>
                <a:latin typeface="Helvetica" pitchFamily="2" charset="0"/>
                <a:cs typeface="Times New Roman" pitchFamily="18" charset="0"/>
              </a:defRPr>
            </a:lvl1pPr>
            <a:lvl2pPr marL="660440" indent="-254015">
              <a:defRPr sz="1111">
                <a:latin typeface="Trebuchet MS" pitchFamily="34" charset="0"/>
              </a:defRPr>
            </a:lvl2pPr>
            <a:lvl3pPr marL="914456" indent="-254015">
              <a:defRPr sz="1111">
                <a:latin typeface="Trebuchet MS" pitchFamily="34" charset="0"/>
              </a:defRPr>
            </a:lvl3pPr>
            <a:lvl4pPr marL="1193873" indent="-279417">
              <a:defRPr sz="1111">
                <a:latin typeface="Trebuchet MS" pitchFamily="34" charset="0"/>
              </a:defRPr>
            </a:lvl4pPr>
            <a:lvl5pPr marL="1397086" indent="-203213">
              <a:defRPr sz="1111">
                <a:latin typeface="Trebuchet MS" pitchFamily="34" charset="0"/>
              </a:defRPr>
            </a:lvl5pPr>
          </a:lstStyle>
          <a:p>
            <a:pPr lvl="0"/>
            <a:r>
              <a:rPr lang="en-US" dirty="0"/>
              <a:t>Type in or paste your text here</a:t>
            </a:r>
          </a:p>
        </p:txBody>
      </p:sp>
      <p:sp>
        <p:nvSpPr>
          <p:cNvPr id="64" name="Text Placeholder 5">
            <a:extLst>
              <a:ext uri="{FF2B5EF4-FFF2-40B4-BE49-F238E27FC236}">
                <a16:creationId xmlns:a16="http://schemas.microsoft.com/office/drawing/2014/main" id="{5E1384AF-9F19-49D9-8A53-A26A298EAC3D}"/>
              </a:ext>
            </a:extLst>
          </p:cNvPr>
          <p:cNvSpPr>
            <a:spLocks noGrp="1"/>
          </p:cNvSpPr>
          <p:nvPr>
            <p:ph type="body" sz="quarter" idx="158" hasCustomPrompt="1"/>
          </p:nvPr>
        </p:nvSpPr>
        <p:spPr>
          <a:xfrm>
            <a:off x="9465834" y="1354419"/>
            <a:ext cx="2521866" cy="129540"/>
          </a:xfrm>
          <a:prstGeom prst="rect">
            <a:avLst/>
          </a:prstGeom>
          <a:solidFill>
            <a:schemeClr val="accent6"/>
          </a:solidFill>
          <a:ln>
            <a:noFill/>
          </a:ln>
        </p:spPr>
        <p:txBody>
          <a:bodyPr wrap="square" lIns="91436" tIns="91436" rIns="91436" bIns="91436" anchor="ctr" anchorCtr="0">
            <a:noAutofit/>
          </a:bodyPr>
          <a:lstStyle>
            <a:lvl1pPr marL="0" indent="0" algn="l">
              <a:buNone/>
              <a:defRPr sz="711" b="1" u="none" baseline="0">
                <a:solidFill>
                  <a:schemeClr val="bg1"/>
                </a:solidFill>
                <a:latin typeface="Helvetica" pitchFamily="2" charset="0"/>
              </a:defRPr>
            </a:lvl1pPr>
          </a:lstStyle>
          <a:p>
            <a:pPr lvl="0"/>
            <a:r>
              <a:rPr lang="en-US" dirty="0"/>
              <a:t>(click to edit)  CONCLUSIONS</a:t>
            </a:r>
          </a:p>
        </p:txBody>
      </p:sp>
      <p:sp>
        <p:nvSpPr>
          <p:cNvPr id="65" name="Text Placeholder 3">
            <a:extLst>
              <a:ext uri="{FF2B5EF4-FFF2-40B4-BE49-F238E27FC236}">
                <a16:creationId xmlns:a16="http://schemas.microsoft.com/office/drawing/2014/main" id="{15D1E702-5B96-4332-80AA-CCCE21ACA4CE}"/>
              </a:ext>
            </a:extLst>
          </p:cNvPr>
          <p:cNvSpPr>
            <a:spLocks noGrp="1"/>
          </p:cNvSpPr>
          <p:nvPr>
            <p:ph type="body" sz="quarter" idx="159" hasCustomPrompt="1"/>
          </p:nvPr>
        </p:nvSpPr>
        <p:spPr>
          <a:xfrm>
            <a:off x="9457767" y="1495139"/>
            <a:ext cx="2521866" cy="129540"/>
          </a:xfrm>
          <a:prstGeom prst="rect">
            <a:avLst/>
          </a:prstGeom>
        </p:spPr>
        <p:txBody>
          <a:bodyPr wrap="square" lIns="228589" tIns="228589" rIns="228589" bIns="228589" anchor="ctr" anchorCtr="0">
            <a:noAutofit/>
          </a:bodyPr>
          <a:lstStyle>
            <a:lvl1pPr marL="0" indent="0">
              <a:buNone/>
              <a:defRPr sz="711">
                <a:solidFill>
                  <a:schemeClr val="tx2"/>
                </a:solidFill>
                <a:latin typeface="Helvetica" pitchFamily="2" charset="0"/>
                <a:cs typeface="Times New Roman" pitchFamily="18" charset="0"/>
              </a:defRPr>
            </a:lvl1pPr>
            <a:lvl2pPr marL="660440" indent="-254015">
              <a:defRPr sz="1111">
                <a:latin typeface="Trebuchet MS" pitchFamily="34" charset="0"/>
              </a:defRPr>
            </a:lvl2pPr>
            <a:lvl3pPr marL="914456" indent="-254015">
              <a:defRPr sz="1111">
                <a:latin typeface="Trebuchet MS" pitchFamily="34" charset="0"/>
              </a:defRPr>
            </a:lvl3pPr>
            <a:lvl4pPr marL="1193873" indent="-279417">
              <a:defRPr sz="1111">
                <a:latin typeface="Trebuchet MS" pitchFamily="34" charset="0"/>
              </a:defRPr>
            </a:lvl4pPr>
            <a:lvl5pPr marL="1397086" indent="-203213">
              <a:defRPr sz="1111">
                <a:latin typeface="Trebuchet MS" pitchFamily="34" charset="0"/>
              </a:defRPr>
            </a:lvl5pPr>
          </a:lstStyle>
          <a:p>
            <a:pPr lvl="0"/>
            <a:r>
              <a:rPr lang="en-US" dirty="0"/>
              <a:t>Type in or paste your text here</a:t>
            </a:r>
          </a:p>
        </p:txBody>
      </p:sp>
      <p:sp>
        <p:nvSpPr>
          <p:cNvPr id="66" name="Text Placeholder 5">
            <a:extLst>
              <a:ext uri="{FF2B5EF4-FFF2-40B4-BE49-F238E27FC236}">
                <a16:creationId xmlns:a16="http://schemas.microsoft.com/office/drawing/2014/main" id="{CE357490-F76D-492A-B9A5-AC21C99ED668}"/>
              </a:ext>
            </a:extLst>
          </p:cNvPr>
          <p:cNvSpPr>
            <a:spLocks noGrp="1"/>
          </p:cNvSpPr>
          <p:nvPr>
            <p:ph type="body" sz="quarter" idx="160" hasCustomPrompt="1"/>
          </p:nvPr>
        </p:nvSpPr>
        <p:spPr>
          <a:xfrm>
            <a:off x="9465834" y="3442720"/>
            <a:ext cx="2521866" cy="129540"/>
          </a:xfrm>
          <a:prstGeom prst="rect">
            <a:avLst/>
          </a:prstGeom>
          <a:solidFill>
            <a:schemeClr val="accent6"/>
          </a:solidFill>
          <a:ln>
            <a:noFill/>
          </a:ln>
        </p:spPr>
        <p:txBody>
          <a:bodyPr wrap="square" lIns="91436" tIns="91436" rIns="91436" bIns="91436" anchor="ctr" anchorCtr="0">
            <a:noAutofit/>
          </a:bodyPr>
          <a:lstStyle>
            <a:lvl1pPr marL="0" indent="0" algn="l">
              <a:buNone/>
              <a:defRPr sz="711" b="1" u="none" baseline="0">
                <a:solidFill>
                  <a:schemeClr val="bg1"/>
                </a:solidFill>
                <a:latin typeface="Helvetica" pitchFamily="2" charset="0"/>
              </a:defRPr>
            </a:lvl1pPr>
          </a:lstStyle>
          <a:p>
            <a:pPr lvl="0"/>
            <a:r>
              <a:rPr lang="en-US" dirty="0"/>
              <a:t>(click to edit)  REFERENCES</a:t>
            </a:r>
          </a:p>
        </p:txBody>
      </p:sp>
      <p:sp>
        <p:nvSpPr>
          <p:cNvPr id="67" name="Text Placeholder 3">
            <a:extLst>
              <a:ext uri="{FF2B5EF4-FFF2-40B4-BE49-F238E27FC236}">
                <a16:creationId xmlns:a16="http://schemas.microsoft.com/office/drawing/2014/main" id="{D2FD8B10-7AE9-41E1-BCA5-8F9E1442A8E5}"/>
              </a:ext>
            </a:extLst>
          </p:cNvPr>
          <p:cNvSpPr>
            <a:spLocks noGrp="1"/>
          </p:cNvSpPr>
          <p:nvPr>
            <p:ph type="body" sz="quarter" idx="161" hasCustomPrompt="1"/>
          </p:nvPr>
        </p:nvSpPr>
        <p:spPr>
          <a:xfrm>
            <a:off x="9457767" y="3583440"/>
            <a:ext cx="2521866" cy="129540"/>
          </a:xfrm>
          <a:prstGeom prst="rect">
            <a:avLst/>
          </a:prstGeom>
        </p:spPr>
        <p:txBody>
          <a:bodyPr wrap="square" lIns="228589" tIns="228589" rIns="228589" bIns="228589" anchor="ctr" anchorCtr="0">
            <a:noAutofit/>
          </a:bodyPr>
          <a:lstStyle>
            <a:lvl1pPr marL="0" indent="0">
              <a:buNone/>
              <a:defRPr sz="711">
                <a:solidFill>
                  <a:schemeClr val="tx2"/>
                </a:solidFill>
                <a:latin typeface="Helvetica" pitchFamily="2" charset="0"/>
                <a:cs typeface="Times New Roman" pitchFamily="18" charset="0"/>
              </a:defRPr>
            </a:lvl1pPr>
            <a:lvl2pPr marL="660440" indent="-254015">
              <a:defRPr sz="1111">
                <a:latin typeface="Trebuchet MS" pitchFamily="34" charset="0"/>
              </a:defRPr>
            </a:lvl2pPr>
            <a:lvl3pPr marL="914456" indent="-254015">
              <a:defRPr sz="1111">
                <a:latin typeface="Trebuchet MS" pitchFamily="34" charset="0"/>
              </a:defRPr>
            </a:lvl3pPr>
            <a:lvl4pPr marL="1193873" indent="-279417">
              <a:defRPr sz="1111">
                <a:latin typeface="Trebuchet MS" pitchFamily="34" charset="0"/>
              </a:defRPr>
            </a:lvl4pPr>
            <a:lvl5pPr marL="1397086" indent="-203213">
              <a:defRPr sz="1111">
                <a:latin typeface="Trebuchet MS" pitchFamily="34" charset="0"/>
              </a:defRPr>
            </a:lvl5pPr>
          </a:lstStyle>
          <a:p>
            <a:pPr lvl="0"/>
            <a:r>
              <a:rPr lang="en-US" dirty="0"/>
              <a:t>Type in or paste your text here</a:t>
            </a:r>
          </a:p>
        </p:txBody>
      </p:sp>
    </p:spTree>
    <p:extLst>
      <p:ext uri="{BB962C8B-B14F-4D97-AF65-F5344CB8AC3E}">
        <p14:creationId xmlns:p14="http://schemas.microsoft.com/office/powerpoint/2010/main" val="1493286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D7B13-08A0-9E4C-B2B5-E8E2A3FE99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19D538-6978-3D40-98EB-EEF167C1FD9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B70C44-098D-C640-909A-358F48914271}"/>
              </a:ext>
            </a:extLst>
          </p:cNvPr>
          <p:cNvSpPr>
            <a:spLocks noGrp="1"/>
          </p:cNvSpPr>
          <p:nvPr>
            <p:ph type="dt" sz="half" idx="10"/>
          </p:nvPr>
        </p:nvSpPr>
        <p:spPr/>
        <p:txBody>
          <a:bodyPr/>
          <a:lstStyle/>
          <a:p>
            <a:fld id="{BA6D3B62-267D-664B-BF0C-AEBAC01EC48B}" type="datetimeFigureOut">
              <a:rPr lang="en-US" smtClean="0"/>
              <a:t>5/19/2025</a:t>
            </a:fld>
            <a:endParaRPr lang="en-US"/>
          </a:p>
        </p:txBody>
      </p:sp>
      <p:sp>
        <p:nvSpPr>
          <p:cNvPr id="5" name="Footer Placeholder 4">
            <a:extLst>
              <a:ext uri="{FF2B5EF4-FFF2-40B4-BE49-F238E27FC236}">
                <a16:creationId xmlns:a16="http://schemas.microsoft.com/office/drawing/2014/main" id="{DBCB849E-768A-5F40-8903-60B3C6AFAD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140DC1-886E-3241-ADEE-1692057BD421}"/>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28781781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D31FD-CB03-F24B-A1EA-4BF24CDCBA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04C0175-11E8-FB4B-8ECC-E5B8683CD2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A30C94A-9139-E24C-AB4B-95831E7E8B37}"/>
              </a:ext>
            </a:extLst>
          </p:cNvPr>
          <p:cNvSpPr>
            <a:spLocks noGrp="1"/>
          </p:cNvSpPr>
          <p:nvPr>
            <p:ph type="dt" sz="half" idx="10"/>
          </p:nvPr>
        </p:nvSpPr>
        <p:spPr/>
        <p:txBody>
          <a:bodyPr/>
          <a:lstStyle/>
          <a:p>
            <a:fld id="{BA6D3B62-267D-664B-BF0C-AEBAC01EC48B}" type="datetimeFigureOut">
              <a:rPr lang="en-US" smtClean="0"/>
              <a:t>5/19/2025</a:t>
            </a:fld>
            <a:endParaRPr lang="en-US"/>
          </a:p>
        </p:txBody>
      </p:sp>
      <p:sp>
        <p:nvSpPr>
          <p:cNvPr id="5" name="Footer Placeholder 4">
            <a:extLst>
              <a:ext uri="{FF2B5EF4-FFF2-40B4-BE49-F238E27FC236}">
                <a16:creationId xmlns:a16="http://schemas.microsoft.com/office/drawing/2014/main" id="{B911CB7F-FF5E-0743-BA72-9B55F04359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02EB62-51C5-3C4A-BC62-56D8C304A8D9}"/>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11977591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DF928-3967-A64A-9193-B9CBDA387A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1CFAE58-DA35-154E-8DAE-5133CE7D7B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C5F69F7-4CBD-B148-A0E9-0808A55F3D9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E08C23-FDFF-EB4E-B44A-37E6DF684707}"/>
              </a:ext>
            </a:extLst>
          </p:cNvPr>
          <p:cNvSpPr>
            <a:spLocks noGrp="1"/>
          </p:cNvSpPr>
          <p:nvPr>
            <p:ph type="dt" sz="half" idx="10"/>
          </p:nvPr>
        </p:nvSpPr>
        <p:spPr/>
        <p:txBody>
          <a:bodyPr/>
          <a:lstStyle/>
          <a:p>
            <a:fld id="{BA6D3B62-267D-664B-BF0C-AEBAC01EC48B}" type="datetimeFigureOut">
              <a:rPr lang="en-US" smtClean="0"/>
              <a:t>5/19/2025</a:t>
            </a:fld>
            <a:endParaRPr lang="en-US"/>
          </a:p>
        </p:txBody>
      </p:sp>
      <p:sp>
        <p:nvSpPr>
          <p:cNvPr id="6" name="Footer Placeholder 5">
            <a:extLst>
              <a:ext uri="{FF2B5EF4-FFF2-40B4-BE49-F238E27FC236}">
                <a16:creationId xmlns:a16="http://schemas.microsoft.com/office/drawing/2014/main" id="{A079C848-71AB-B242-A9D1-7D526A377E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34F55D-3B39-2C49-8BAC-D9B9CA2F382C}"/>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24182773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69F9C-9D46-A843-B4D1-71FD8C9565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9912C58-06B0-D34C-8619-6722536A64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EB0C8E-944E-C342-B3A8-F60EC2EEE0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BB2A2D6-E5D3-DF4C-AA59-FC5BFC2111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6B4AC11-9117-A347-B754-FBDFE0704DC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15D6B52-718E-0447-B755-854A4513DF3A}"/>
              </a:ext>
            </a:extLst>
          </p:cNvPr>
          <p:cNvSpPr>
            <a:spLocks noGrp="1"/>
          </p:cNvSpPr>
          <p:nvPr>
            <p:ph type="dt" sz="half" idx="10"/>
          </p:nvPr>
        </p:nvSpPr>
        <p:spPr/>
        <p:txBody>
          <a:bodyPr/>
          <a:lstStyle/>
          <a:p>
            <a:fld id="{BA6D3B62-267D-664B-BF0C-AEBAC01EC48B}" type="datetimeFigureOut">
              <a:rPr lang="en-US" smtClean="0"/>
              <a:t>5/19/2025</a:t>
            </a:fld>
            <a:endParaRPr lang="en-US"/>
          </a:p>
        </p:txBody>
      </p:sp>
      <p:sp>
        <p:nvSpPr>
          <p:cNvPr id="8" name="Footer Placeholder 7">
            <a:extLst>
              <a:ext uri="{FF2B5EF4-FFF2-40B4-BE49-F238E27FC236}">
                <a16:creationId xmlns:a16="http://schemas.microsoft.com/office/drawing/2014/main" id="{B789CBE0-0AF0-D945-9FDE-DA91C96CDE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613B02A-742A-8644-BCB9-ED8F37665087}"/>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40669913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6C6DE-AFB2-5141-836C-D4E646E08EB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B8EA0E2-9952-7E45-8CF7-BA965A6DD2FB}"/>
              </a:ext>
            </a:extLst>
          </p:cNvPr>
          <p:cNvSpPr>
            <a:spLocks noGrp="1"/>
          </p:cNvSpPr>
          <p:nvPr>
            <p:ph type="dt" sz="half" idx="10"/>
          </p:nvPr>
        </p:nvSpPr>
        <p:spPr/>
        <p:txBody>
          <a:bodyPr/>
          <a:lstStyle/>
          <a:p>
            <a:fld id="{BA6D3B62-267D-664B-BF0C-AEBAC01EC48B}" type="datetimeFigureOut">
              <a:rPr lang="en-US" smtClean="0"/>
              <a:t>5/19/2025</a:t>
            </a:fld>
            <a:endParaRPr lang="en-US"/>
          </a:p>
        </p:txBody>
      </p:sp>
      <p:sp>
        <p:nvSpPr>
          <p:cNvPr id="4" name="Footer Placeholder 3">
            <a:extLst>
              <a:ext uri="{FF2B5EF4-FFF2-40B4-BE49-F238E27FC236}">
                <a16:creationId xmlns:a16="http://schemas.microsoft.com/office/drawing/2014/main" id="{61F653BA-132C-CC47-9B82-8A464230942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39525C7-697B-974C-8980-2F03FC2FD5B9}"/>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29049252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73294E-A563-0E49-A37A-0F29AF78F7E4}"/>
              </a:ext>
            </a:extLst>
          </p:cNvPr>
          <p:cNvSpPr>
            <a:spLocks noGrp="1"/>
          </p:cNvSpPr>
          <p:nvPr>
            <p:ph type="dt" sz="half" idx="10"/>
          </p:nvPr>
        </p:nvSpPr>
        <p:spPr/>
        <p:txBody>
          <a:bodyPr/>
          <a:lstStyle/>
          <a:p>
            <a:fld id="{BA6D3B62-267D-664B-BF0C-AEBAC01EC48B}" type="datetimeFigureOut">
              <a:rPr lang="en-US" smtClean="0"/>
              <a:t>5/19/2025</a:t>
            </a:fld>
            <a:endParaRPr lang="en-US"/>
          </a:p>
        </p:txBody>
      </p:sp>
      <p:sp>
        <p:nvSpPr>
          <p:cNvPr id="3" name="Footer Placeholder 2">
            <a:extLst>
              <a:ext uri="{FF2B5EF4-FFF2-40B4-BE49-F238E27FC236}">
                <a16:creationId xmlns:a16="http://schemas.microsoft.com/office/drawing/2014/main" id="{C81CC887-D543-A944-AC55-8693D6E34BD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E81D4FB-7393-8046-BE74-60A16143B9C4}"/>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3460534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F35E3-F025-B24E-B407-8021886C37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3C4E187-8F0A-3E47-AE7A-96B902D9F4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F32F968-3DB8-744A-8535-F3306927E2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99F0EE-49E4-A84C-9223-2CB339F1E08B}"/>
              </a:ext>
            </a:extLst>
          </p:cNvPr>
          <p:cNvSpPr>
            <a:spLocks noGrp="1"/>
          </p:cNvSpPr>
          <p:nvPr>
            <p:ph type="dt" sz="half" idx="10"/>
          </p:nvPr>
        </p:nvSpPr>
        <p:spPr/>
        <p:txBody>
          <a:bodyPr/>
          <a:lstStyle/>
          <a:p>
            <a:fld id="{BA6D3B62-267D-664B-BF0C-AEBAC01EC48B}" type="datetimeFigureOut">
              <a:rPr lang="en-US" smtClean="0"/>
              <a:t>5/19/2025</a:t>
            </a:fld>
            <a:endParaRPr lang="en-US"/>
          </a:p>
        </p:txBody>
      </p:sp>
      <p:sp>
        <p:nvSpPr>
          <p:cNvPr id="6" name="Footer Placeholder 5">
            <a:extLst>
              <a:ext uri="{FF2B5EF4-FFF2-40B4-BE49-F238E27FC236}">
                <a16:creationId xmlns:a16="http://schemas.microsoft.com/office/drawing/2014/main" id="{50F2B9D3-D68B-8140-BC16-76C48203BD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06795C-A1B9-4949-B620-47B0FAB5C1C9}"/>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412141284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328B9-6D00-F94A-A581-2DD655ADBB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A607E64-0537-5D41-AA12-C55803EF2F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81732B-4A27-B244-9A12-9036AA0A9D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5CBF2B-791A-454F-A967-15983950AA37}"/>
              </a:ext>
            </a:extLst>
          </p:cNvPr>
          <p:cNvSpPr>
            <a:spLocks noGrp="1"/>
          </p:cNvSpPr>
          <p:nvPr>
            <p:ph type="dt" sz="half" idx="10"/>
          </p:nvPr>
        </p:nvSpPr>
        <p:spPr/>
        <p:txBody>
          <a:bodyPr/>
          <a:lstStyle/>
          <a:p>
            <a:fld id="{BA6D3B62-267D-664B-BF0C-AEBAC01EC48B}" type="datetimeFigureOut">
              <a:rPr lang="en-US" smtClean="0"/>
              <a:t>5/19/2025</a:t>
            </a:fld>
            <a:endParaRPr lang="en-US"/>
          </a:p>
        </p:txBody>
      </p:sp>
      <p:sp>
        <p:nvSpPr>
          <p:cNvPr id="6" name="Footer Placeholder 5">
            <a:extLst>
              <a:ext uri="{FF2B5EF4-FFF2-40B4-BE49-F238E27FC236}">
                <a16:creationId xmlns:a16="http://schemas.microsoft.com/office/drawing/2014/main" id="{2B5DE318-6A07-754E-B67B-29AED87BE5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74912D-CC71-6141-99CE-05014F784EFC}"/>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3742735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064960-B1CC-4F46-9F46-F18B8E7483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11D900-1279-3D4F-9698-C9EDB1C68F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BF54A0-1CCA-4C48-A7D8-D5F50AE5BF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6D3B62-267D-664B-BF0C-AEBAC01EC48B}" type="datetimeFigureOut">
              <a:rPr lang="en-US" smtClean="0"/>
              <a:t>5/19/2025</a:t>
            </a:fld>
            <a:endParaRPr lang="en-US"/>
          </a:p>
        </p:txBody>
      </p:sp>
      <p:sp>
        <p:nvSpPr>
          <p:cNvPr id="5" name="Footer Placeholder 4">
            <a:extLst>
              <a:ext uri="{FF2B5EF4-FFF2-40B4-BE49-F238E27FC236}">
                <a16:creationId xmlns:a16="http://schemas.microsoft.com/office/drawing/2014/main" id="{8B6159ED-268C-B047-BD17-43FD99CB97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53699F9-BAE0-9446-8CBE-C036E81C2E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DACB68-91C7-CA47-A1D4-731B0E7964C7}" type="slidenum">
              <a:rPr lang="en-US" smtClean="0"/>
              <a:t>‹#›</a:t>
            </a:fld>
            <a:endParaRPr lang="en-US"/>
          </a:p>
        </p:txBody>
      </p:sp>
    </p:spTree>
    <p:extLst>
      <p:ext uri="{BB962C8B-B14F-4D97-AF65-F5344CB8AC3E}">
        <p14:creationId xmlns:p14="http://schemas.microsoft.com/office/powerpoint/2010/main" val="3174672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 Placeholder 86">
            <a:extLst>
              <a:ext uri="{FF2B5EF4-FFF2-40B4-BE49-F238E27FC236}">
                <a16:creationId xmlns:a16="http://schemas.microsoft.com/office/drawing/2014/main" id="{B4187C71-ECFD-6B47-A66C-1F539709DFCA}"/>
              </a:ext>
            </a:extLst>
          </p:cNvPr>
          <p:cNvSpPr>
            <a:spLocks noGrp="1"/>
          </p:cNvSpPr>
          <p:nvPr>
            <p:ph type="body" sz="quarter" idx="20"/>
          </p:nvPr>
        </p:nvSpPr>
        <p:spPr>
          <a:xfrm>
            <a:off x="334335" y="1366270"/>
            <a:ext cx="2521866" cy="129540"/>
          </a:xfrm>
          <a:solidFill>
            <a:srgbClr val="0070C0"/>
          </a:solidFill>
        </p:spPr>
        <p:txBody>
          <a:bodyPr/>
          <a:lstStyle/>
          <a:p>
            <a:r>
              <a:rPr lang="en-US" sz="1000" dirty="0">
                <a:latin typeface="+mn-lt"/>
              </a:rPr>
              <a:t>Introduction</a:t>
            </a:r>
          </a:p>
        </p:txBody>
      </p:sp>
      <p:sp>
        <p:nvSpPr>
          <p:cNvPr id="88" name="Text Placeholder 87">
            <a:extLst>
              <a:ext uri="{FF2B5EF4-FFF2-40B4-BE49-F238E27FC236}">
                <a16:creationId xmlns:a16="http://schemas.microsoft.com/office/drawing/2014/main" id="{6C15B2DA-8B2C-594B-B2B6-6318B6A2B19A}"/>
              </a:ext>
            </a:extLst>
          </p:cNvPr>
          <p:cNvSpPr>
            <a:spLocks noGrp="1"/>
          </p:cNvSpPr>
          <p:nvPr>
            <p:ph type="body" sz="quarter" idx="96"/>
          </p:nvPr>
        </p:nvSpPr>
        <p:spPr>
          <a:xfrm>
            <a:off x="108041" y="3669438"/>
            <a:ext cx="2739484" cy="129540"/>
          </a:xfrm>
        </p:spPr>
        <p:txBody>
          <a:bodyPr/>
          <a:lstStyle/>
          <a:p>
            <a:r>
              <a:rPr lang="en-GB" sz="1000" dirty="0">
                <a:effectLst/>
                <a:latin typeface="Calibri" panose="020F0502020204030204" pitchFamily="34" charset="0"/>
                <a:ea typeface="Calibri" panose="020F0502020204030204" pitchFamily="34" charset="0"/>
                <a:cs typeface="Times New Roman" panose="02020603050405020304" pitchFamily="18" charset="0"/>
              </a:rPr>
              <a:t>Photon-counting computed tomography (PCCT) provides better spatial resolution, contrast sensitivity, and reduced noise compared to conventional dual-source energy CT scanners, and allows greater precision in the assessment of coronary artery calcification (CAC) and coronary stent patency. Images can be acquired at a very high spatial resolution with a slice thickness of 0.2mm, commonly known as Ultra-High Resolution (UHR). However, UHR mode increases radiation dose and reconstruction/processing time and is reserved for cases where the benefits in diagnostic accuracy outweigh any potential drawbacks. Without prior coronary stenting, the decision to utilise UHR mode is generally guided by a patient’s CT CAC score. At present in our institution, UHR mode is utilised when an automated CAC score reaches 100 Agatston units (AU) or higher. However, there remains debate as to whether this is the optimal cutoff for employing UHR mode or whether a higher cutoff would maintain the same level of diagnostic benefit while avoiding unnecessary radiation exposure among cases where more standard resolution modes (known as Quantum and Quantum Plus) are likely to be adequate. This project was designed to inform the optimal CAC score threshold for UHR imaging.</a:t>
            </a:r>
            <a:endParaRPr lang="en-US" sz="100" dirty="0"/>
          </a:p>
        </p:txBody>
      </p:sp>
      <p:sp>
        <p:nvSpPr>
          <p:cNvPr id="89" name="Text Placeholder 88">
            <a:extLst>
              <a:ext uri="{FF2B5EF4-FFF2-40B4-BE49-F238E27FC236}">
                <a16:creationId xmlns:a16="http://schemas.microsoft.com/office/drawing/2014/main" id="{856C56E4-B308-EC47-9D52-AE5F06EA5611}"/>
              </a:ext>
            </a:extLst>
          </p:cNvPr>
          <p:cNvSpPr>
            <a:spLocks noGrp="1"/>
          </p:cNvSpPr>
          <p:nvPr>
            <p:ph type="body" sz="quarter" idx="150"/>
          </p:nvPr>
        </p:nvSpPr>
        <p:spPr/>
        <p:txBody>
          <a:bodyPr>
            <a:normAutofit fontScale="92500" lnSpcReduction="20000"/>
          </a:bodyPr>
          <a:lstStyle/>
          <a:p>
            <a:r>
              <a:rPr lang="en-GB" sz="1800" i="1" kern="100" baseline="30000" dirty="0">
                <a:effectLst/>
                <a:latin typeface="Calibri" panose="020F0502020204030204" pitchFamily="34" charset="0"/>
                <a:ea typeface="Calibri" panose="020F0502020204030204" pitchFamily="34" charset="0"/>
                <a:cs typeface="Times New Roman" panose="02020603050405020304" pitchFamily="18" charset="0"/>
              </a:rPr>
              <a:t>1</a:t>
            </a:r>
            <a:r>
              <a:rPr lang="en-GB" sz="1800" i="1" kern="100" dirty="0">
                <a:effectLst/>
                <a:latin typeface="Calibri" panose="020F0502020204030204" pitchFamily="34" charset="0"/>
                <a:ea typeface="Calibri" panose="020F0502020204030204" pitchFamily="34" charset="0"/>
                <a:cs typeface="Times New Roman" panose="02020603050405020304" pitchFamily="18" charset="0"/>
              </a:rPr>
              <a:t>Royal Brompton Hospital, Guy’s and St Thomas’ NHS Foundation Trust</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90" name="Text Placeholder 89">
            <a:extLst>
              <a:ext uri="{FF2B5EF4-FFF2-40B4-BE49-F238E27FC236}">
                <a16:creationId xmlns:a16="http://schemas.microsoft.com/office/drawing/2014/main" id="{9E09AC8A-EFEB-F041-A2D4-EA4A12D9025D}"/>
              </a:ext>
            </a:extLst>
          </p:cNvPr>
          <p:cNvSpPr>
            <a:spLocks noGrp="1"/>
          </p:cNvSpPr>
          <p:nvPr>
            <p:ph type="body" sz="quarter" idx="151"/>
          </p:nvPr>
        </p:nvSpPr>
        <p:spPr/>
        <p:txBody>
          <a:bodyPr>
            <a:normAutofit fontScale="25000" lnSpcReduction="20000"/>
          </a:bodyPr>
          <a:lstStyle/>
          <a:p>
            <a:r>
              <a:rPr lang="en-GB" sz="6800" i="1" kern="100" dirty="0">
                <a:effectLst/>
                <a:latin typeface="Calibri" panose="020F0502020204030204" pitchFamily="34" charset="0"/>
                <a:ea typeface="Calibri" panose="020F0502020204030204" pitchFamily="34" charset="0"/>
                <a:cs typeface="Times New Roman" panose="02020603050405020304" pitchFamily="18" charset="0"/>
              </a:rPr>
              <a:t>Dr Joseph McCambridge,</a:t>
            </a:r>
            <a:r>
              <a:rPr lang="en-GB" sz="6800" i="1" kern="100" baseline="30000" dirty="0">
                <a:effectLst/>
                <a:latin typeface="Calibri" panose="020F0502020204030204" pitchFamily="34" charset="0"/>
                <a:ea typeface="Calibri" panose="020F0502020204030204" pitchFamily="34" charset="0"/>
                <a:cs typeface="Times New Roman" panose="02020603050405020304" pitchFamily="18" charset="0"/>
              </a:rPr>
              <a:t>1</a:t>
            </a:r>
            <a:r>
              <a:rPr lang="en-GB" sz="6800" i="1" kern="100" dirty="0">
                <a:effectLst/>
                <a:latin typeface="Calibri" panose="020F0502020204030204" pitchFamily="34" charset="0"/>
                <a:ea typeface="Calibri" panose="020F0502020204030204" pitchFamily="34" charset="0"/>
                <a:cs typeface="Times New Roman" panose="02020603050405020304" pitchFamily="18" charset="0"/>
              </a:rPr>
              <a:t> Dr Jonathan Weir-McCall</a:t>
            </a:r>
            <a:r>
              <a:rPr lang="en-GB" sz="6800" i="1" kern="100" baseline="30000" dirty="0">
                <a:effectLst/>
                <a:latin typeface="Calibri" panose="020F0502020204030204" pitchFamily="34" charset="0"/>
                <a:ea typeface="Calibri" panose="020F0502020204030204" pitchFamily="34" charset="0"/>
                <a:cs typeface="Times New Roman" panose="02020603050405020304" pitchFamily="18" charset="0"/>
              </a:rPr>
              <a:t>1</a:t>
            </a:r>
            <a:r>
              <a:rPr lang="en-GB" sz="6800" i="1" kern="100" dirty="0">
                <a:effectLst/>
                <a:latin typeface="Calibri" panose="020F0502020204030204" pitchFamily="34" charset="0"/>
                <a:ea typeface="Calibri" panose="020F0502020204030204" pitchFamily="34" charset="0"/>
                <a:cs typeface="Times New Roman" panose="02020603050405020304" pitchFamily="18" charset="0"/>
              </a:rPr>
              <a:t>, Prof Ed Nicol</a:t>
            </a:r>
            <a:r>
              <a:rPr lang="en-GB" sz="6800" i="1" kern="100" baseline="30000" dirty="0">
                <a:effectLst/>
                <a:latin typeface="Calibri" panose="020F0502020204030204" pitchFamily="34" charset="0"/>
                <a:ea typeface="Calibri" panose="020F0502020204030204" pitchFamily="34" charset="0"/>
                <a:cs typeface="Times New Roman" panose="02020603050405020304" pitchFamily="18" charset="0"/>
              </a:rPr>
              <a:t>1</a:t>
            </a:r>
            <a:r>
              <a:rPr lang="en-GB" sz="6800" i="1" kern="100" dirty="0">
                <a:effectLst/>
                <a:latin typeface="Calibri" panose="020F0502020204030204" pitchFamily="34" charset="0"/>
                <a:ea typeface="Calibri" panose="020F0502020204030204" pitchFamily="34" charset="0"/>
                <a:cs typeface="Times New Roman" panose="02020603050405020304" pitchFamily="18" charset="0"/>
              </a:rPr>
              <a:t>, Dr Thomas Semple</a:t>
            </a:r>
            <a:r>
              <a:rPr lang="en-GB" sz="6800" i="1" kern="100" baseline="30000" dirty="0">
                <a:effectLst/>
                <a:latin typeface="Calibri" panose="020F0502020204030204" pitchFamily="34" charset="0"/>
                <a:ea typeface="Calibri" panose="020F0502020204030204" pitchFamily="34" charset="0"/>
                <a:cs typeface="Times New Roman" panose="02020603050405020304" pitchFamily="18" charset="0"/>
              </a:rPr>
              <a:t>1</a:t>
            </a:r>
            <a:endParaRPr lang="en-GB" sz="6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91" name="Text Placeholder 90">
            <a:extLst>
              <a:ext uri="{FF2B5EF4-FFF2-40B4-BE49-F238E27FC236}">
                <a16:creationId xmlns:a16="http://schemas.microsoft.com/office/drawing/2014/main" id="{404D54C2-4DBF-9848-8091-A0F24939AFE0}"/>
              </a:ext>
            </a:extLst>
          </p:cNvPr>
          <p:cNvSpPr>
            <a:spLocks noGrp="1"/>
          </p:cNvSpPr>
          <p:nvPr>
            <p:ph type="body" sz="quarter" idx="153"/>
          </p:nvPr>
        </p:nvSpPr>
        <p:spPr>
          <a:xfrm>
            <a:off x="212368" y="242754"/>
            <a:ext cx="11756768" cy="360040"/>
          </a:xfrm>
        </p:spPr>
        <p:txBody>
          <a:bodyPr>
            <a:normAutofit fontScale="92500"/>
          </a:bodyPr>
          <a:lstStyle/>
          <a:p>
            <a:r>
              <a:rPr lang="en-GB" sz="1800" kern="100" dirty="0">
                <a:effectLst/>
                <a:latin typeface="Calibri" panose="020F0502020204030204" pitchFamily="34" charset="0"/>
                <a:ea typeface="Calibri" panose="020F0502020204030204" pitchFamily="34" charset="0"/>
                <a:cs typeface="Times New Roman" panose="02020603050405020304" pitchFamily="18" charset="0"/>
              </a:rPr>
              <a:t>Defining the optimal CT coronary artery calcium score threshold for utilising ultra-high resolution imaging in photon-counting CT </a:t>
            </a:r>
          </a:p>
        </p:txBody>
      </p:sp>
      <p:sp>
        <p:nvSpPr>
          <p:cNvPr id="92" name="Text Placeholder 91">
            <a:extLst>
              <a:ext uri="{FF2B5EF4-FFF2-40B4-BE49-F238E27FC236}">
                <a16:creationId xmlns:a16="http://schemas.microsoft.com/office/drawing/2014/main" id="{DCCCC67C-A4E2-BB41-ADB1-C91B00FFCFF1}"/>
              </a:ext>
            </a:extLst>
          </p:cNvPr>
          <p:cNvSpPr>
            <a:spLocks noGrp="1"/>
          </p:cNvSpPr>
          <p:nvPr>
            <p:ph type="body" sz="quarter" idx="154"/>
          </p:nvPr>
        </p:nvSpPr>
        <p:spPr>
          <a:solidFill>
            <a:srgbClr val="0070C0"/>
          </a:solidFill>
        </p:spPr>
        <p:txBody>
          <a:bodyPr/>
          <a:lstStyle/>
          <a:p>
            <a:r>
              <a:rPr lang="en-US" sz="1000" dirty="0"/>
              <a:t>Methods</a:t>
            </a:r>
          </a:p>
        </p:txBody>
      </p:sp>
      <p:sp>
        <p:nvSpPr>
          <p:cNvPr id="93" name="Text Placeholder 92">
            <a:extLst>
              <a:ext uri="{FF2B5EF4-FFF2-40B4-BE49-F238E27FC236}">
                <a16:creationId xmlns:a16="http://schemas.microsoft.com/office/drawing/2014/main" id="{2D644DD5-7912-F243-82DF-6EBF48CEB20C}"/>
              </a:ext>
            </a:extLst>
          </p:cNvPr>
          <p:cNvSpPr>
            <a:spLocks noGrp="1"/>
          </p:cNvSpPr>
          <p:nvPr>
            <p:ph type="body" sz="quarter" idx="155"/>
          </p:nvPr>
        </p:nvSpPr>
        <p:spPr>
          <a:xfrm>
            <a:off x="3048482" y="3046808"/>
            <a:ext cx="2521866" cy="129540"/>
          </a:xfrm>
        </p:spPr>
        <p:txBody>
          <a:bodyPr/>
          <a:lstStyle/>
          <a:p>
            <a:r>
              <a:rPr lang="en-GB" sz="1000" dirty="0">
                <a:effectLst/>
                <a:latin typeface="Calibri" panose="020F0502020204030204" pitchFamily="34" charset="0"/>
                <a:ea typeface="Calibri" panose="020F0502020204030204" pitchFamily="34" charset="0"/>
                <a:cs typeface="Times New Roman" panose="02020603050405020304" pitchFamily="18" charset="0"/>
              </a:rPr>
              <a:t>All CT coronary angiograms (CTCA) performed in UHR mode on the Siemens NAEOTOM Alpha PCCT scanner in the Royal Brompton Hospital since installation will be included in this study. This interim analysis includes all relevant cases performed from 1st March to 28th April 2025. Cases with coronary stents are excluded. Each is classified into one of two groups based on the consultant reported severity of the worst coronary artery stenosis: 1. those with a mild stenosis or less (i.e. &lt;50% luminal stenosis); 2. those with a potentially significant stenosis graded as moderate or higher (i.e. ≥50% luminal stenosis). Ultimately, the severity of stenosis will be correlated with CAC score to identify the optimal threshold for employing UHR. Due to the small sample size at the time of analysis, results are presented using descriptive statistics.</a:t>
            </a:r>
            <a:endParaRPr lang="en-US" sz="100" dirty="0"/>
          </a:p>
        </p:txBody>
      </p:sp>
      <p:sp>
        <p:nvSpPr>
          <p:cNvPr id="94" name="Text Placeholder 93">
            <a:extLst>
              <a:ext uri="{FF2B5EF4-FFF2-40B4-BE49-F238E27FC236}">
                <a16:creationId xmlns:a16="http://schemas.microsoft.com/office/drawing/2014/main" id="{310028D7-6A4E-4942-8BF3-3B94B14F6356}"/>
              </a:ext>
            </a:extLst>
          </p:cNvPr>
          <p:cNvSpPr>
            <a:spLocks noGrp="1"/>
          </p:cNvSpPr>
          <p:nvPr>
            <p:ph type="body" sz="quarter" idx="156"/>
          </p:nvPr>
        </p:nvSpPr>
        <p:spPr>
          <a:solidFill>
            <a:srgbClr val="0070C0"/>
          </a:solidFill>
        </p:spPr>
        <p:txBody>
          <a:bodyPr/>
          <a:lstStyle/>
          <a:p>
            <a:r>
              <a:rPr lang="en-US" sz="1000" dirty="0"/>
              <a:t>Results</a:t>
            </a:r>
          </a:p>
        </p:txBody>
      </p:sp>
      <p:sp>
        <p:nvSpPr>
          <p:cNvPr id="95" name="Text Placeholder 94">
            <a:extLst>
              <a:ext uri="{FF2B5EF4-FFF2-40B4-BE49-F238E27FC236}">
                <a16:creationId xmlns:a16="http://schemas.microsoft.com/office/drawing/2014/main" id="{E2FCD445-A5FF-DA43-AEFE-41915357260A}"/>
              </a:ext>
            </a:extLst>
          </p:cNvPr>
          <p:cNvSpPr>
            <a:spLocks noGrp="1"/>
          </p:cNvSpPr>
          <p:nvPr>
            <p:ph type="body" sz="quarter" idx="157"/>
          </p:nvPr>
        </p:nvSpPr>
        <p:spPr>
          <a:xfrm>
            <a:off x="6172520" y="2922397"/>
            <a:ext cx="2521866" cy="129540"/>
          </a:xfrm>
        </p:spPr>
        <p:txBody>
          <a:bodyPr/>
          <a:lstStyle/>
          <a:p>
            <a:r>
              <a:rPr lang="en-GB" sz="1000" dirty="0"/>
              <a:t>Between 1st March and 28th April 2025, a total of 77 CTCAs were performed, 11 of which were acquired in UHR mode. Of the 11 in UHR, 5 had coronary stents. Of the remaining 6 patients with calcium scores of 100 AU or more, 4 had a moderate or greater stenosis and 2 had a mild stenosis at worst. Those with a moderate or greater stenosis had numerically higher CAC scores (figure 1). The average radiation dose, represented as dose-length product (DLP), in UHR mode is 508.6 mGy.cm (standard deviation, SD 142 mGy.cm). The DLP for Quantum and Quantum Plus modes were 161.8 mGy.cm (SD 104.5 mGy.cm) and 303.2 mGy.cm (SD 299 mGy.cm) respectively.</a:t>
            </a:r>
            <a:endParaRPr lang="en-US" sz="1000" dirty="0"/>
          </a:p>
        </p:txBody>
      </p:sp>
      <p:sp>
        <p:nvSpPr>
          <p:cNvPr id="96" name="Text Placeholder 95">
            <a:extLst>
              <a:ext uri="{FF2B5EF4-FFF2-40B4-BE49-F238E27FC236}">
                <a16:creationId xmlns:a16="http://schemas.microsoft.com/office/drawing/2014/main" id="{E3AEC771-49CF-224F-B6DE-438C45C76327}"/>
              </a:ext>
            </a:extLst>
          </p:cNvPr>
          <p:cNvSpPr>
            <a:spLocks noGrp="1"/>
          </p:cNvSpPr>
          <p:nvPr>
            <p:ph type="body" sz="quarter" idx="158"/>
          </p:nvPr>
        </p:nvSpPr>
        <p:spPr>
          <a:xfrm>
            <a:off x="9335800" y="1354419"/>
            <a:ext cx="2521866" cy="129540"/>
          </a:xfrm>
          <a:solidFill>
            <a:srgbClr val="0070C0"/>
          </a:solidFill>
        </p:spPr>
        <p:txBody>
          <a:bodyPr/>
          <a:lstStyle/>
          <a:p>
            <a:r>
              <a:rPr lang="en-US" sz="1000" dirty="0"/>
              <a:t>Conclusions</a:t>
            </a:r>
          </a:p>
        </p:txBody>
      </p:sp>
      <p:sp>
        <p:nvSpPr>
          <p:cNvPr id="97" name="Text Placeholder 96">
            <a:extLst>
              <a:ext uri="{FF2B5EF4-FFF2-40B4-BE49-F238E27FC236}">
                <a16:creationId xmlns:a16="http://schemas.microsoft.com/office/drawing/2014/main" id="{13216ACC-1200-2E45-916F-6758B871B070}"/>
              </a:ext>
            </a:extLst>
          </p:cNvPr>
          <p:cNvSpPr>
            <a:spLocks noGrp="1"/>
          </p:cNvSpPr>
          <p:nvPr>
            <p:ph type="body" sz="quarter" idx="159"/>
          </p:nvPr>
        </p:nvSpPr>
        <p:spPr>
          <a:xfrm>
            <a:off x="9099132" y="2235507"/>
            <a:ext cx="2521866" cy="129540"/>
          </a:xfrm>
        </p:spPr>
        <p:txBody>
          <a:bodyPr/>
          <a:lstStyle/>
          <a:p>
            <a:r>
              <a:rPr lang="en-GB" sz="1000" dirty="0"/>
              <a:t>This study aims to define the optimal CAC score threshold for employing UHR mode in PCCT in those without prior stenting. The current sample size is too small to draw definitive conclusions, however, there is a trend towards patients with higher calcium scores being more likely to have potentially significant coronary stenoses. Further analysis is needed in this ongoing study.</a:t>
            </a:r>
            <a:endParaRPr lang="en-US" sz="10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2598" y="5972605"/>
            <a:ext cx="1808043" cy="829143"/>
          </a:xfrm>
          <a:prstGeom prst="rect">
            <a:avLst/>
          </a:prstGeom>
        </p:spPr>
      </p:pic>
      <p:graphicFrame>
        <p:nvGraphicFramePr>
          <p:cNvPr id="3" name="Chart 2">
            <a:extLst>
              <a:ext uri="{FF2B5EF4-FFF2-40B4-BE49-F238E27FC236}">
                <a16:creationId xmlns:a16="http://schemas.microsoft.com/office/drawing/2014/main" id="{35D39EB6-8723-5355-F831-F58AAB4CC8E9}"/>
              </a:ext>
            </a:extLst>
          </p:cNvPr>
          <p:cNvGraphicFramePr/>
          <p:nvPr>
            <p:extLst>
              <p:ext uri="{D42A27DB-BD31-4B8C-83A1-F6EECF244321}">
                <p14:modId xmlns:p14="http://schemas.microsoft.com/office/powerpoint/2010/main" val="1063922895"/>
              </p:ext>
            </p:extLst>
          </p:nvPr>
        </p:nvGraphicFramePr>
        <p:xfrm>
          <a:off x="3088361" y="4757032"/>
          <a:ext cx="3379114" cy="1858214"/>
        </p:xfrm>
        <a:graphic>
          <a:graphicData uri="http://schemas.openxmlformats.org/drawingml/2006/chart">
            <c:chart xmlns:c="http://schemas.openxmlformats.org/drawingml/2006/chart" xmlns:r="http://schemas.openxmlformats.org/officeDocument/2006/relationships" r:id="rId4"/>
          </a:graphicData>
        </a:graphic>
      </p:graphicFrame>
      <p:sp>
        <p:nvSpPr>
          <p:cNvPr id="4" name="TextBox 1">
            <a:extLst>
              <a:ext uri="{FF2B5EF4-FFF2-40B4-BE49-F238E27FC236}">
                <a16:creationId xmlns:a16="http://schemas.microsoft.com/office/drawing/2014/main" id="{B34AD87A-6CD4-8466-4027-442101C07730}"/>
              </a:ext>
            </a:extLst>
          </p:cNvPr>
          <p:cNvSpPr txBox="1"/>
          <p:nvPr/>
        </p:nvSpPr>
        <p:spPr>
          <a:xfrm>
            <a:off x="3088361" y="6562991"/>
            <a:ext cx="590550" cy="243021"/>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sz="1000" dirty="0"/>
              <a:t>Figure 1.</a:t>
            </a:r>
          </a:p>
          <a:p>
            <a:endParaRPr lang="en-GB" sz="1100" kern="1200" dirty="0"/>
          </a:p>
        </p:txBody>
      </p:sp>
      <p:pic>
        <p:nvPicPr>
          <p:cNvPr id="5" name="Picture 4">
            <a:extLst>
              <a:ext uri="{FF2B5EF4-FFF2-40B4-BE49-F238E27FC236}">
                <a16:creationId xmlns:a16="http://schemas.microsoft.com/office/drawing/2014/main" id="{C4C64D96-5C51-02C4-810E-FA81E8282A02}"/>
              </a:ext>
            </a:extLst>
          </p:cNvPr>
          <p:cNvPicPr>
            <a:picLocks noChangeAspect="1"/>
          </p:cNvPicPr>
          <p:nvPr/>
        </p:nvPicPr>
        <p:blipFill rotWithShape="1">
          <a:blip r:embed="rId5"/>
          <a:srcRect l="32794" t="11424" r="22889" b="7425"/>
          <a:stretch/>
        </p:blipFill>
        <p:spPr bwMode="auto">
          <a:xfrm>
            <a:off x="6399662" y="4479463"/>
            <a:ext cx="2270490" cy="2338605"/>
          </a:xfrm>
          <a:prstGeom prst="rect">
            <a:avLst/>
          </a:prstGeom>
          <a:ln>
            <a:noFill/>
          </a:ln>
          <a:extLst>
            <a:ext uri="{53640926-AAD7-44D8-BBD7-CCE9431645EC}">
              <a14:shadowObscured xmlns:a14="http://schemas.microsoft.com/office/drawing/2010/main"/>
            </a:ext>
          </a:extLst>
        </p:spPr>
      </p:pic>
      <p:pic>
        <p:nvPicPr>
          <p:cNvPr id="6" name="Picture 5">
            <a:extLst>
              <a:ext uri="{FF2B5EF4-FFF2-40B4-BE49-F238E27FC236}">
                <a16:creationId xmlns:a16="http://schemas.microsoft.com/office/drawing/2014/main" id="{088CE82B-2AA1-2D81-128A-F609B270642B}"/>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9335800" y="3166737"/>
            <a:ext cx="2443836" cy="3161102"/>
          </a:xfrm>
          <a:prstGeom prst="rect">
            <a:avLst/>
          </a:prstGeom>
          <a:noFill/>
          <a:ln>
            <a:noFill/>
          </a:ln>
        </p:spPr>
      </p:pic>
      <p:sp>
        <p:nvSpPr>
          <p:cNvPr id="7" name="Rectangle 6">
            <a:extLst>
              <a:ext uri="{FF2B5EF4-FFF2-40B4-BE49-F238E27FC236}">
                <a16:creationId xmlns:a16="http://schemas.microsoft.com/office/drawing/2014/main" id="{E4283D7D-E63E-3635-5BA6-F7C85720296F}"/>
              </a:ext>
            </a:extLst>
          </p:cNvPr>
          <p:cNvSpPr/>
          <p:nvPr/>
        </p:nvSpPr>
        <p:spPr>
          <a:xfrm>
            <a:off x="6399661" y="6405620"/>
            <a:ext cx="464749" cy="338554"/>
          </a:xfrm>
          <a:prstGeom prst="rect">
            <a:avLst/>
          </a:prstGeom>
          <a:noFill/>
          <a:ln>
            <a:solidFill>
              <a:schemeClr val="tx1"/>
            </a:solidFill>
          </a:ln>
        </p:spPr>
        <p:txBody>
          <a:bodyPr wrap="square" lIns="91440" tIns="45720" rIns="91440" bIns="45720">
            <a:spAutoFit/>
          </a:bodyPr>
          <a:lstStyle/>
          <a:p>
            <a:pPr algn="ctr"/>
            <a:r>
              <a:rPr lang="en-US" sz="16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2</a:t>
            </a:r>
            <a:r>
              <a:rPr lang="en-US" sz="16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t>A</a:t>
            </a:r>
            <a:endParaRPr lang="en-US" sz="40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8" name="Rectangle 7">
            <a:extLst>
              <a:ext uri="{FF2B5EF4-FFF2-40B4-BE49-F238E27FC236}">
                <a16:creationId xmlns:a16="http://schemas.microsoft.com/office/drawing/2014/main" id="{DC397ABE-D65C-3BD8-F3D6-8FE2789CE434}"/>
              </a:ext>
            </a:extLst>
          </p:cNvPr>
          <p:cNvSpPr/>
          <p:nvPr/>
        </p:nvSpPr>
        <p:spPr>
          <a:xfrm>
            <a:off x="11130897" y="5812563"/>
            <a:ext cx="520011" cy="338554"/>
          </a:xfrm>
          <a:prstGeom prst="rect">
            <a:avLst/>
          </a:prstGeom>
          <a:noFill/>
          <a:ln>
            <a:solidFill>
              <a:schemeClr val="tx1"/>
            </a:solidFill>
          </a:ln>
        </p:spPr>
        <p:txBody>
          <a:bodyPr wrap="square" lIns="91440" tIns="45720" rIns="91440" bIns="45720">
            <a:spAutoFit/>
          </a:bodyPr>
          <a:lstStyle/>
          <a:p>
            <a:pPr algn="ctr"/>
            <a:r>
              <a:rPr lang="en-US" sz="16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2B</a:t>
            </a:r>
            <a:endParaRPr lang="en-US" sz="54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9" name="TextBox 8">
            <a:extLst>
              <a:ext uri="{FF2B5EF4-FFF2-40B4-BE49-F238E27FC236}">
                <a16:creationId xmlns:a16="http://schemas.microsoft.com/office/drawing/2014/main" id="{D8A20B62-7196-AF4C-1C00-F2B28D344D97}"/>
              </a:ext>
            </a:extLst>
          </p:cNvPr>
          <p:cNvSpPr txBox="1"/>
          <p:nvPr/>
        </p:nvSpPr>
        <p:spPr>
          <a:xfrm>
            <a:off x="9188226" y="6359453"/>
            <a:ext cx="2925801" cy="430887"/>
          </a:xfrm>
          <a:prstGeom prst="rect">
            <a:avLst/>
          </a:prstGeom>
          <a:noFill/>
        </p:spPr>
        <p:txBody>
          <a:bodyPr wrap="none" rtlCol="0">
            <a:spAutoFit/>
          </a:bodyPr>
          <a:lstStyle/>
          <a:p>
            <a:r>
              <a:rPr lang="en-US" sz="1100" dirty="0"/>
              <a:t>Figure2A. Patent proximal LAD stent in UHR</a:t>
            </a:r>
          </a:p>
          <a:p>
            <a:r>
              <a:rPr lang="en-US" sz="1100" dirty="0"/>
              <a:t>Figure 2B. Mixed plaque in proximal LAD in UHR</a:t>
            </a:r>
            <a:endParaRPr lang="en-GB" sz="1100" dirty="0"/>
          </a:p>
        </p:txBody>
      </p:sp>
    </p:spTree>
    <p:extLst>
      <p:ext uri="{BB962C8B-B14F-4D97-AF65-F5344CB8AC3E}">
        <p14:creationId xmlns:p14="http://schemas.microsoft.com/office/powerpoint/2010/main" val="31589239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735</TotalTime>
  <Words>682</Words>
  <Application>Microsoft Office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Helvetica</vt:lpstr>
      <vt:lpstr>Helvetica Light</vt:lpstr>
      <vt:lpstr>Trebuchet MS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BCS Widescreen PowerPoint Presentation (no timings)</dc:title>
  <dc:creator>Jasdeep Bhamber</dc:creator>
  <cp:keywords>BCS Annual Conference 2019</cp:keywords>
  <cp:lastModifiedBy>Joe</cp:lastModifiedBy>
  <cp:revision>18</cp:revision>
  <dcterms:created xsi:type="dcterms:W3CDTF">2019-04-24T13:56:17Z</dcterms:created>
  <dcterms:modified xsi:type="dcterms:W3CDTF">2025-05-19T08:24:26Z</dcterms:modified>
</cp:coreProperties>
</file>