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30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0018"/>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8"/>
    <p:restoredTop sz="94586"/>
  </p:normalViewPr>
  <p:slideViewPr>
    <p:cSldViewPr snapToGrid="0" snapToObjects="1">
      <p:cViewPr>
        <p:scale>
          <a:sx n="120" d="100"/>
          <a:sy n="120" d="100"/>
        </p:scale>
        <p:origin x="816"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85A0D-A0CA-4546-A13D-EFF68D3BD8DC}" type="datetimeFigureOut">
              <a:rPr lang="en-US" smtClean="0"/>
              <a:t>5/12/25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DE420B-F44B-5244-809B-B87CDE03677B}" type="slidenum">
              <a:rPr lang="en-US" smtClean="0"/>
              <a:t>‹#›</a:t>
            </a:fld>
            <a:endParaRPr lang="en-US"/>
          </a:p>
        </p:txBody>
      </p:sp>
    </p:spTree>
    <p:extLst>
      <p:ext uri="{BB962C8B-B14F-4D97-AF65-F5344CB8AC3E}">
        <p14:creationId xmlns:p14="http://schemas.microsoft.com/office/powerpoint/2010/main" val="2389429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16097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C247D-01A3-B14A-B856-5EC4DBADA8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271766-38AC-3845-89E7-0AD11560ED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BBEE806-84CC-634E-A159-5558E0EA1804}"/>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5" name="Footer Placeholder 4">
            <a:extLst>
              <a:ext uri="{FF2B5EF4-FFF2-40B4-BE49-F238E27FC236}">
                <a16:creationId xmlns:a16="http://schemas.microsoft.com/office/drawing/2014/main" id="{CC7E9CE4-2E35-8242-8CD4-01A8575F98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D08E8-C4D8-3A44-A107-2584AF3D5485}"/>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7625185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CE4F6-12CF-3C45-8251-8D1F776A3A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F066EA-00E1-6B46-99E2-35B34AC2D3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2F5B3-CF09-E643-B178-D091B5CD3815}"/>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5" name="Footer Placeholder 4">
            <a:extLst>
              <a:ext uri="{FF2B5EF4-FFF2-40B4-BE49-F238E27FC236}">
                <a16:creationId xmlns:a16="http://schemas.microsoft.com/office/drawing/2014/main" id="{46BA9F50-371C-8442-8482-B2C273C22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2BD410-D60D-8B4C-9D0B-5BE8E3C73028}"/>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6594406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25D716-DF3E-554C-917A-42090EDF6A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090F58-2780-E343-95E7-F3CC12BFD8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4CA38A-ECB7-3745-92EB-F5C1D06F3273}"/>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5" name="Footer Placeholder 4">
            <a:extLst>
              <a:ext uri="{FF2B5EF4-FFF2-40B4-BE49-F238E27FC236}">
                <a16:creationId xmlns:a16="http://schemas.microsoft.com/office/drawing/2014/main" id="{C351D03F-408D-6247-92A9-7657D7265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6DDDB5-A7F7-9C42-82E8-41BB19FBD071}"/>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2356513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6x60 Template - 3 columns">
    <p:spTree>
      <p:nvGrpSpPr>
        <p:cNvPr id="1" name=""/>
        <p:cNvGrpSpPr/>
        <p:nvPr/>
      </p:nvGrpSpPr>
      <p:grpSpPr>
        <a:xfrm>
          <a:off x="0" y="0"/>
          <a:ext cx="0" cy="0"/>
          <a:chOff x="0" y="0"/>
          <a:chExt cx="0" cy="0"/>
        </a:xfrm>
      </p:grpSpPr>
      <p:sp>
        <p:nvSpPr>
          <p:cNvPr id="31" name="Text Placeholder 3">
            <a:extLst>
              <a:ext uri="{FF2B5EF4-FFF2-40B4-BE49-F238E27FC236}">
                <a16:creationId xmlns:a16="http://schemas.microsoft.com/office/drawing/2014/main" id="{DD5F448D-3880-497A-8C8F-433635B0808A}"/>
              </a:ext>
            </a:extLst>
          </p:cNvPr>
          <p:cNvSpPr>
            <a:spLocks noGrp="1"/>
          </p:cNvSpPr>
          <p:nvPr>
            <p:ph type="body" sz="quarter" idx="10" hasCustomPrompt="1"/>
          </p:nvPr>
        </p:nvSpPr>
        <p:spPr>
          <a:xfrm>
            <a:off x="212367" y="1322670"/>
            <a:ext cx="2529933" cy="1963456"/>
          </a:xfrm>
          <a:prstGeom prst="rect">
            <a:avLst/>
          </a:prstGeom>
          <a:solidFill>
            <a:schemeClr val="bg2"/>
          </a:solidFill>
        </p:spPr>
        <p:txBody>
          <a:bodyPr wrap="square" lIns="228589" tIns="228589" rIns="228589" bIns="228589">
            <a:noAutofit/>
          </a:bodyPr>
          <a:lstStyle>
            <a:lvl1pPr marL="0" marR="0" indent="0" algn="l" defTabSz="1950839" rtl="0" eaLnBrk="1" fontAlgn="auto" latinLnBrk="0" hangingPunct="1">
              <a:lnSpc>
                <a:spcPct val="100000"/>
              </a:lnSpc>
              <a:spcBef>
                <a:spcPct val="20000"/>
              </a:spcBef>
              <a:spcAft>
                <a:spcPts val="0"/>
              </a:spcAft>
              <a:buClrTx/>
              <a:buSzTx/>
              <a:buFont typeface="Arial" pitchFamily="34" charset="0"/>
              <a:buNone/>
              <a:tabLst/>
              <a:defRPr sz="889">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marL="0" marR="0" lvl="0" indent="0" algn="l" defTabSz="1950839" rtl="0" eaLnBrk="1" fontAlgn="auto" latinLnBrk="0" hangingPunct="1">
              <a:lnSpc>
                <a:spcPct val="100000"/>
              </a:lnSpc>
              <a:spcBef>
                <a:spcPct val="20000"/>
              </a:spcBef>
              <a:spcAft>
                <a:spcPts val="0"/>
              </a:spcAft>
              <a:buClrTx/>
              <a:buSzTx/>
              <a:buFont typeface="Arial" pitchFamily="34" charset="0"/>
              <a:buNone/>
              <a:tabLst/>
              <a:defRPr/>
            </a:pPr>
            <a:r>
              <a:rPr lang="en-US" dirty="0"/>
              <a:t>Introduction or Abstract</a:t>
            </a:r>
          </a:p>
        </p:txBody>
      </p:sp>
      <p:sp>
        <p:nvSpPr>
          <p:cNvPr id="32" name="Text Placeholder 5">
            <a:extLst>
              <a:ext uri="{FF2B5EF4-FFF2-40B4-BE49-F238E27FC236}">
                <a16:creationId xmlns:a16="http://schemas.microsoft.com/office/drawing/2014/main" id="{0E5EFEDA-3E37-43AD-B220-272CD5AB8210}"/>
              </a:ext>
            </a:extLst>
          </p:cNvPr>
          <p:cNvSpPr>
            <a:spLocks noGrp="1"/>
          </p:cNvSpPr>
          <p:nvPr>
            <p:ph type="body" sz="quarter" idx="20" hasCustomPrompt="1"/>
          </p:nvPr>
        </p:nvSpPr>
        <p:spPr>
          <a:xfrm>
            <a:off x="228501"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OBJECTIVES</a:t>
            </a:r>
          </a:p>
        </p:txBody>
      </p:sp>
      <p:sp>
        <p:nvSpPr>
          <p:cNvPr id="43" name="Text Placeholder 3">
            <a:extLst>
              <a:ext uri="{FF2B5EF4-FFF2-40B4-BE49-F238E27FC236}">
                <a16:creationId xmlns:a16="http://schemas.microsoft.com/office/drawing/2014/main" id="{A1635A13-3BE2-433D-86CD-BF2C5DFB1CAC}"/>
              </a:ext>
            </a:extLst>
          </p:cNvPr>
          <p:cNvSpPr>
            <a:spLocks noGrp="1"/>
          </p:cNvSpPr>
          <p:nvPr>
            <p:ph type="body" sz="quarter" idx="96" hasCustomPrompt="1"/>
          </p:nvPr>
        </p:nvSpPr>
        <p:spPr>
          <a:xfrm>
            <a:off x="220434"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44" name="Text Placeholder 76">
            <a:extLst>
              <a:ext uri="{FF2B5EF4-FFF2-40B4-BE49-F238E27FC236}">
                <a16:creationId xmlns:a16="http://schemas.microsoft.com/office/drawing/2014/main" id="{79A11AE8-25B9-4617-A357-26AC75DEEB5D}"/>
              </a:ext>
            </a:extLst>
          </p:cNvPr>
          <p:cNvSpPr>
            <a:spLocks noGrp="1"/>
          </p:cNvSpPr>
          <p:nvPr>
            <p:ph type="body" sz="quarter" idx="150" hasCustomPrompt="1"/>
          </p:nvPr>
        </p:nvSpPr>
        <p:spPr>
          <a:xfrm>
            <a:off x="212368" y="912509"/>
            <a:ext cx="11756765" cy="272915"/>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affiliations</a:t>
            </a:r>
          </a:p>
        </p:txBody>
      </p:sp>
      <p:sp>
        <p:nvSpPr>
          <p:cNvPr id="45" name="Text Placeholder 76">
            <a:extLst>
              <a:ext uri="{FF2B5EF4-FFF2-40B4-BE49-F238E27FC236}">
                <a16:creationId xmlns:a16="http://schemas.microsoft.com/office/drawing/2014/main" id="{DE20B24C-E064-41B7-8E83-ACA3CBC68BA9}"/>
              </a:ext>
            </a:extLst>
          </p:cNvPr>
          <p:cNvSpPr>
            <a:spLocks noGrp="1"/>
          </p:cNvSpPr>
          <p:nvPr>
            <p:ph type="body" sz="quarter" idx="151" hasCustomPrompt="1"/>
          </p:nvPr>
        </p:nvSpPr>
        <p:spPr>
          <a:xfrm>
            <a:off x="212367" y="693820"/>
            <a:ext cx="11756767" cy="196086"/>
          </a:xfrm>
          <a:prstGeom prst="rect">
            <a:avLst/>
          </a:prstGeom>
        </p:spPr>
        <p:txBody>
          <a:bodyPr anchor="t" anchorCtr="0">
            <a:normAutofit/>
          </a:bodyPr>
          <a:lstStyle>
            <a:lvl1pPr marL="0" indent="0" algn="l">
              <a:buFontTx/>
              <a:buNone/>
              <a:defRPr sz="1067" b="0"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authors</a:t>
            </a:r>
          </a:p>
        </p:txBody>
      </p:sp>
      <p:sp>
        <p:nvSpPr>
          <p:cNvPr id="46" name="Text Placeholder 76">
            <a:extLst>
              <a:ext uri="{FF2B5EF4-FFF2-40B4-BE49-F238E27FC236}">
                <a16:creationId xmlns:a16="http://schemas.microsoft.com/office/drawing/2014/main" id="{24EC8ED1-A2DF-457D-AF1B-6057B7E77A09}"/>
              </a:ext>
            </a:extLst>
          </p:cNvPr>
          <p:cNvSpPr>
            <a:spLocks noGrp="1"/>
          </p:cNvSpPr>
          <p:nvPr>
            <p:ph type="body" sz="quarter" idx="153" hasCustomPrompt="1"/>
          </p:nvPr>
        </p:nvSpPr>
        <p:spPr>
          <a:xfrm>
            <a:off x="212368" y="242754"/>
            <a:ext cx="11756768" cy="428464"/>
          </a:xfrm>
          <a:prstGeom prst="rect">
            <a:avLst/>
          </a:prstGeom>
        </p:spPr>
        <p:txBody>
          <a:bodyPr anchor="t" anchorCtr="0">
            <a:normAutofit/>
          </a:bodyPr>
          <a:lstStyle>
            <a:lvl1pPr marL="0" indent="0" algn="l">
              <a:buFontTx/>
              <a:buNone/>
              <a:defRPr sz="2667" b="1" i="0">
                <a:solidFill>
                  <a:schemeClr val="accent3">
                    <a:lumMod val="75000"/>
                  </a:schemeClr>
                </a:solidFill>
                <a:latin typeface="Helvetica Light" panose="020B0403020202020204" pitchFamily="34" charset="0"/>
              </a:defRPr>
            </a:lvl1pPr>
            <a:lvl2pPr>
              <a:buFontTx/>
              <a:buNone/>
              <a:defRPr sz="3200"/>
            </a:lvl2pPr>
            <a:lvl3pPr>
              <a:buFontTx/>
              <a:buNone/>
              <a:defRPr sz="3200"/>
            </a:lvl3pPr>
            <a:lvl4pPr>
              <a:buFontTx/>
              <a:buNone/>
              <a:defRPr sz="3200"/>
            </a:lvl4pPr>
            <a:lvl5pPr>
              <a:buFontTx/>
              <a:buNone/>
              <a:defRPr sz="3200"/>
            </a:lvl5pPr>
          </a:lstStyle>
          <a:p>
            <a:pPr lvl="0"/>
            <a:r>
              <a:rPr lang="en-US" dirty="0"/>
              <a:t>Click here to add title</a:t>
            </a:r>
          </a:p>
        </p:txBody>
      </p:sp>
      <p:sp>
        <p:nvSpPr>
          <p:cNvPr id="60" name="Text Placeholder 5">
            <a:extLst>
              <a:ext uri="{FF2B5EF4-FFF2-40B4-BE49-F238E27FC236}">
                <a16:creationId xmlns:a16="http://schemas.microsoft.com/office/drawing/2014/main" id="{AC6FA543-F827-4490-8747-E041951E9BBF}"/>
              </a:ext>
            </a:extLst>
          </p:cNvPr>
          <p:cNvSpPr>
            <a:spLocks noGrp="1"/>
          </p:cNvSpPr>
          <p:nvPr>
            <p:ph type="body" sz="quarter" idx="154" hasCustomPrompt="1"/>
          </p:nvPr>
        </p:nvSpPr>
        <p:spPr>
          <a:xfrm>
            <a:off x="3286607"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MATERIALS &amp; METHODS</a:t>
            </a:r>
          </a:p>
        </p:txBody>
      </p:sp>
      <p:sp>
        <p:nvSpPr>
          <p:cNvPr id="61" name="Text Placeholder 3">
            <a:extLst>
              <a:ext uri="{FF2B5EF4-FFF2-40B4-BE49-F238E27FC236}">
                <a16:creationId xmlns:a16="http://schemas.microsoft.com/office/drawing/2014/main" id="{E64E7D9A-F726-4A90-AF82-6BEA92F79A12}"/>
              </a:ext>
            </a:extLst>
          </p:cNvPr>
          <p:cNvSpPr>
            <a:spLocks noGrp="1"/>
          </p:cNvSpPr>
          <p:nvPr>
            <p:ph type="body" sz="quarter" idx="155" hasCustomPrompt="1"/>
          </p:nvPr>
        </p:nvSpPr>
        <p:spPr>
          <a:xfrm>
            <a:off x="3278540"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2" name="Text Placeholder 5">
            <a:extLst>
              <a:ext uri="{FF2B5EF4-FFF2-40B4-BE49-F238E27FC236}">
                <a16:creationId xmlns:a16="http://schemas.microsoft.com/office/drawing/2014/main" id="{1B640BD6-EB1D-4700-B778-118A05A7B6F5}"/>
              </a:ext>
            </a:extLst>
          </p:cNvPr>
          <p:cNvSpPr>
            <a:spLocks noGrp="1"/>
          </p:cNvSpPr>
          <p:nvPr>
            <p:ph type="body" sz="quarter" idx="156" hasCustomPrompt="1"/>
          </p:nvPr>
        </p:nvSpPr>
        <p:spPr>
          <a:xfrm>
            <a:off x="6399662"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RESULTS</a:t>
            </a:r>
          </a:p>
        </p:txBody>
      </p:sp>
      <p:sp>
        <p:nvSpPr>
          <p:cNvPr id="63" name="Text Placeholder 3">
            <a:extLst>
              <a:ext uri="{FF2B5EF4-FFF2-40B4-BE49-F238E27FC236}">
                <a16:creationId xmlns:a16="http://schemas.microsoft.com/office/drawing/2014/main" id="{B283546A-80D9-4B28-9B82-150596C41FEC}"/>
              </a:ext>
            </a:extLst>
          </p:cNvPr>
          <p:cNvSpPr>
            <a:spLocks noGrp="1"/>
          </p:cNvSpPr>
          <p:nvPr>
            <p:ph type="body" sz="quarter" idx="157" hasCustomPrompt="1"/>
          </p:nvPr>
        </p:nvSpPr>
        <p:spPr>
          <a:xfrm>
            <a:off x="6391595"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4" name="Text Placeholder 5">
            <a:extLst>
              <a:ext uri="{FF2B5EF4-FFF2-40B4-BE49-F238E27FC236}">
                <a16:creationId xmlns:a16="http://schemas.microsoft.com/office/drawing/2014/main" id="{5E1384AF-9F19-49D9-8A53-A26A298EAC3D}"/>
              </a:ext>
            </a:extLst>
          </p:cNvPr>
          <p:cNvSpPr>
            <a:spLocks noGrp="1"/>
          </p:cNvSpPr>
          <p:nvPr>
            <p:ph type="body" sz="quarter" idx="158" hasCustomPrompt="1"/>
          </p:nvPr>
        </p:nvSpPr>
        <p:spPr>
          <a:xfrm>
            <a:off x="9465834" y="1354419"/>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CONCLUSIONS</a:t>
            </a:r>
          </a:p>
        </p:txBody>
      </p:sp>
      <p:sp>
        <p:nvSpPr>
          <p:cNvPr id="65" name="Text Placeholder 3">
            <a:extLst>
              <a:ext uri="{FF2B5EF4-FFF2-40B4-BE49-F238E27FC236}">
                <a16:creationId xmlns:a16="http://schemas.microsoft.com/office/drawing/2014/main" id="{15D1E702-5B96-4332-80AA-CCCE21ACA4CE}"/>
              </a:ext>
            </a:extLst>
          </p:cNvPr>
          <p:cNvSpPr>
            <a:spLocks noGrp="1"/>
          </p:cNvSpPr>
          <p:nvPr>
            <p:ph type="body" sz="quarter" idx="159" hasCustomPrompt="1"/>
          </p:nvPr>
        </p:nvSpPr>
        <p:spPr>
          <a:xfrm>
            <a:off x="9457767" y="1495139"/>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
        <p:nvSpPr>
          <p:cNvPr id="66" name="Text Placeholder 5">
            <a:extLst>
              <a:ext uri="{FF2B5EF4-FFF2-40B4-BE49-F238E27FC236}">
                <a16:creationId xmlns:a16="http://schemas.microsoft.com/office/drawing/2014/main" id="{CE357490-F76D-492A-B9A5-AC21C99ED668}"/>
              </a:ext>
            </a:extLst>
          </p:cNvPr>
          <p:cNvSpPr>
            <a:spLocks noGrp="1"/>
          </p:cNvSpPr>
          <p:nvPr>
            <p:ph type="body" sz="quarter" idx="160" hasCustomPrompt="1"/>
          </p:nvPr>
        </p:nvSpPr>
        <p:spPr>
          <a:xfrm>
            <a:off x="9465834" y="3442720"/>
            <a:ext cx="2521866" cy="129540"/>
          </a:xfrm>
          <a:prstGeom prst="rect">
            <a:avLst/>
          </a:prstGeom>
          <a:solidFill>
            <a:schemeClr val="accent6"/>
          </a:solidFill>
          <a:ln>
            <a:noFill/>
          </a:ln>
        </p:spPr>
        <p:txBody>
          <a:bodyPr wrap="square" lIns="91436" tIns="91436" rIns="91436" bIns="91436" anchor="ctr" anchorCtr="0">
            <a:noAutofit/>
          </a:bodyPr>
          <a:lstStyle>
            <a:lvl1pPr marL="0" indent="0" algn="l">
              <a:buNone/>
              <a:defRPr sz="711" b="1" u="none" baseline="0">
                <a:solidFill>
                  <a:schemeClr val="bg1"/>
                </a:solidFill>
                <a:latin typeface="Helvetica" pitchFamily="2" charset="0"/>
              </a:defRPr>
            </a:lvl1pPr>
          </a:lstStyle>
          <a:p>
            <a:pPr lvl="0"/>
            <a:r>
              <a:rPr lang="en-US" dirty="0"/>
              <a:t>(click to edit)  REFERENCES</a:t>
            </a:r>
          </a:p>
        </p:txBody>
      </p:sp>
      <p:sp>
        <p:nvSpPr>
          <p:cNvPr id="67" name="Text Placeholder 3">
            <a:extLst>
              <a:ext uri="{FF2B5EF4-FFF2-40B4-BE49-F238E27FC236}">
                <a16:creationId xmlns:a16="http://schemas.microsoft.com/office/drawing/2014/main" id="{D2FD8B10-7AE9-41E1-BCA5-8F9E1442A8E5}"/>
              </a:ext>
            </a:extLst>
          </p:cNvPr>
          <p:cNvSpPr>
            <a:spLocks noGrp="1"/>
          </p:cNvSpPr>
          <p:nvPr>
            <p:ph type="body" sz="quarter" idx="161" hasCustomPrompt="1"/>
          </p:nvPr>
        </p:nvSpPr>
        <p:spPr>
          <a:xfrm>
            <a:off x="9457767" y="3583440"/>
            <a:ext cx="2521866" cy="129540"/>
          </a:xfrm>
          <a:prstGeom prst="rect">
            <a:avLst/>
          </a:prstGeom>
        </p:spPr>
        <p:txBody>
          <a:bodyPr wrap="square" lIns="228589" tIns="228589" rIns="228589" bIns="228589" anchor="ctr" anchorCtr="0">
            <a:noAutofit/>
          </a:bodyPr>
          <a:lstStyle>
            <a:lvl1pPr marL="0" indent="0">
              <a:buNone/>
              <a:defRPr sz="711">
                <a:solidFill>
                  <a:schemeClr val="tx2"/>
                </a:solidFill>
                <a:latin typeface="Helvetica" pitchFamily="2" charset="0"/>
                <a:cs typeface="Times New Roman" pitchFamily="18" charset="0"/>
              </a:defRPr>
            </a:lvl1pPr>
            <a:lvl2pPr marL="660440" indent="-254015">
              <a:defRPr sz="1111">
                <a:latin typeface="Trebuchet MS" pitchFamily="34" charset="0"/>
              </a:defRPr>
            </a:lvl2pPr>
            <a:lvl3pPr marL="914456" indent="-254015">
              <a:defRPr sz="1111">
                <a:latin typeface="Trebuchet MS" pitchFamily="34" charset="0"/>
              </a:defRPr>
            </a:lvl3pPr>
            <a:lvl4pPr marL="1193873" indent="-279417">
              <a:defRPr sz="1111">
                <a:latin typeface="Trebuchet MS" pitchFamily="34" charset="0"/>
              </a:defRPr>
            </a:lvl4pPr>
            <a:lvl5pPr marL="1397086" indent="-203213">
              <a:defRPr sz="1111">
                <a:latin typeface="Trebuchet MS" pitchFamily="34" charset="0"/>
              </a:defRPr>
            </a:lvl5pPr>
          </a:lstStyle>
          <a:p>
            <a:pPr lvl="0"/>
            <a:r>
              <a:rPr lang="en-US" dirty="0"/>
              <a:t>Type in or paste your text here</a:t>
            </a:r>
          </a:p>
        </p:txBody>
      </p:sp>
    </p:spTree>
    <p:extLst>
      <p:ext uri="{BB962C8B-B14F-4D97-AF65-F5344CB8AC3E}">
        <p14:creationId xmlns:p14="http://schemas.microsoft.com/office/powerpoint/2010/main" val="149328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D7B13-08A0-9E4C-B2B5-E8E2A3FE99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19D538-6978-3D40-98EB-EEF167C1FD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70C44-098D-C640-909A-358F48914271}"/>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5" name="Footer Placeholder 4">
            <a:extLst>
              <a:ext uri="{FF2B5EF4-FFF2-40B4-BE49-F238E27FC236}">
                <a16:creationId xmlns:a16="http://schemas.microsoft.com/office/drawing/2014/main" id="{DBCB849E-768A-5F40-8903-60B3C6AFA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140DC1-886E-3241-ADEE-1692057BD421}"/>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8781781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D31FD-CB03-F24B-A1EA-4BF24CDCBA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04C0175-11E8-FB4B-8ECC-E5B8683CD2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30C94A-9139-E24C-AB4B-95831E7E8B37}"/>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5" name="Footer Placeholder 4">
            <a:extLst>
              <a:ext uri="{FF2B5EF4-FFF2-40B4-BE49-F238E27FC236}">
                <a16:creationId xmlns:a16="http://schemas.microsoft.com/office/drawing/2014/main" id="{B911CB7F-FF5E-0743-BA72-9B55F04359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02EB62-51C5-3C4A-BC62-56D8C304A8D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11977591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DF928-3967-A64A-9193-B9CBDA387A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CFAE58-DA35-154E-8DAE-5133CE7D7B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5F69F7-4CBD-B148-A0E9-0808A55F3D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E08C23-FDFF-EB4E-B44A-37E6DF684707}"/>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6" name="Footer Placeholder 5">
            <a:extLst>
              <a:ext uri="{FF2B5EF4-FFF2-40B4-BE49-F238E27FC236}">
                <a16:creationId xmlns:a16="http://schemas.microsoft.com/office/drawing/2014/main" id="{A079C848-71AB-B242-A9D1-7D526A377E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34F55D-3B39-2C49-8BAC-D9B9CA2F382C}"/>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4182773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69F9C-9D46-A843-B4D1-71FD8C9565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912C58-06B0-D34C-8619-6722536A64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EB0C8E-944E-C342-B3A8-F60EC2EEE0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B2A2D6-E5D3-DF4C-AA59-FC5BFC2111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B4AC11-9117-A347-B754-FBDFE0704D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5D6B52-718E-0447-B755-854A4513DF3A}"/>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8" name="Footer Placeholder 7">
            <a:extLst>
              <a:ext uri="{FF2B5EF4-FFF2-40B4-BE49-F238E27FC236}">
                <a16:creationId xmlns:a16="http://schemas.microsoft.com/office/drawing/2014/main" id="{B789CBE0-0AF0-D945-9FDE-DA91C96CDE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13B02A-742A-8644-BCB9-ED8F37665087}"/>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4066991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6C6DE-AFB2-5141-836C-D4E646E08E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8EA0E2-9952-7E45-8CF7-BA965A6DD2FB}"/>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4" name="Footer Placeholder 3">
            <a:extLst>
              <a:ext uri="{FF2B5EF4-FFF2-40B4-BE49-F238E27FC236}">
                <a16:creationId xmlns:a16="http://schemas.microsoft.com/office/drawing/2014/main" id="{61F653BA-132C-CC47-9B82-8A464230942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39525C7-697B-974C-8980-2F03FC2FD5B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29049252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73294E-A563-0E49-A37A-0F29AF78F7E4}"/>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3" name="Footer Placeholder 2">
            <a:extLst>
              <a:ext uri="{FF2B5EF4-FFF2-40B4-BE49-F238E27FC236}">
                <a16:creationId xmlns:a16="http://schemas.microsoft.com/office/drawing/2014/main" id="{C81CC887-D543-A944-AC55-8693D6E34B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81D4FB-7393-8046-BE74-60A16143B9C4}"/>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460534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35E3-F025-B24E-B407-8021886C37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C4E187-8F0A-3E47-AE7A-96B902D9F4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32F968-3DB8-744A-8535-F3306927E2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99F0EE-49E4-A84C-9223-2CB339F1E08B}"/>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6" name="Footer Placeholder 5">
            <a:extLst>
              <a:ext uri="{FF2B5EF4-FFF2-40B4-BE49-F238E27FC236}">
                <a16:creationId xmlns:a16="http://schemas.microsoft.com/office/drawing/2014/main" id="{50F2B9D3-D68B-8140-BC16-76C48203BD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06795C-A1B9-4949-B620-47B0FAB5C1C9}"/>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41214128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328B9-6D00-F94A-A581-2DD655ADB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607E64-0537-5D41-AA12-C55803EF2F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81732B-4A27-B244-9A12-9036AA0A9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5CBF2B-791A-454F-A967-15983950AA37}"/>
              </a:ext>
            </a:extLst>
          </p:cNvPr>
          <p:cNvSpPr>
            <a:spLocks noGrp="1"/>
          </p:cNvSpPr>
          <p:nvPr>
            <p:ph type="dt" sz="half" idx="10"/>
          </p:nvPr>
        </p:nvSpPr>
        <p:spPr/>
        <p:txBody>
          <a:bodyPr/>
          <a:lstStyle/>
          <a:p>
            <a:fld id="{BA6D3B62-267D-664B-BF0C-AEBAC01EC48B}" type="datetimeFigureOut">
              <a:rPr lang="en-US" smtClean="0"/>
              <a:t>5/12/25</a:t>
            </a:fld>
            <a:endParaRPr lang="en-US"/>
          </a:p>
        </p:txBody>
      </p:sp>
      <p:sp>
        <p:nvSpPr>
          <p:cNvPr id="6" name="Footer Placeholder 5">
            <a:extLst>
              <a:ext uri="{FF2B5EF4-FFF2-40B4-BE49-F238E27FC236}">
                <a16:creationId xmlns:a16="http://schemas.microsoft.com/office/drawing/2014/main" id="{2B5DE318-6A07-754E-B67B-29AED87BE5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74912D-CC71-6141-99CE-05014F784EFC}"/>
              </a:ext>
            </a:extLst>
          </p:cNvPr>
          <p:cNvSpPr>
            <a:spLocks noGrp="1"/>
          </p:cNvSpPr>
          <p:nvPr>
            <p:ph type="sldNum" sz="quarter" idx="12"/>
          </p:nvPr>
        </p:nvSpPr>
        <p:spPr/>
        <p:txBody>
          <a:bodyPr/>
          <a:lstStyle/>
          <a:p>
            <a:fld id="{8BDACB68-91C7-CA47-A1D4-731B0E7964C7}" type="slidenum">
              <a:rPr lang="en-US" smtClean="0"/>
              <a:t>‹#›</a:t>
            </a:fld>
            <a:endParaRPr lang="en-US"/>
          </a:p>
        </p:txBody>
      </p:sp>
    </p:spTree>
    <p:extLst>
      <p:ext uri="{BB962C8B-B14F-4D97-AF65-F5344CB8AC3E}">
        <p14:creationId xmlns:p14="http://schemas.microsoft.com/office/powerpoint/2010/main" val="3742735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064960-B1CC-4F46-9F46-F18B8E7483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1D900-1279-3D4F-9698-C9EDB1C68F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BF54A0-1CCA-4C48-A7D8-D5F50AE5BF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6D3B62-267D-664B-BF0C-AEBAC01EC48B}" type="datetimeFigureOut">
              <a:rPr lang="en-US" smtClean="0"/>
              <a:t>5/12/25</a:t>
            </a:fld>
            <a:endParaRPr lang="en-US"/>
          </a:p>
        </p:txBody>
      </p:sp>
      <p:sp>
        <p:nvSpPr>
          <p:cNvPr id="5" name="Footer Placeholder 4">
            <a:extLst>
              <a:ext uri="{FF2B5EF4-FFF2-40B4-BE49-F238E27FC236}">
                <a16:creationId xmlns:a16="http://schemas.microsoft.com/office/drawing/2014/main" id="{8B6159ED-268C-B047-BD17-43FD99CB97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3699F9-BAE0-9446-8CBE-C036E81C2E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ACB68-91C7-CA47-A1D4-731B0E7964C7}" type="slidenum">
              <a:rPr lang="en-US" smtClean="0"/>
              <a:t>‹#›</a:t>
            </a:fld>
            <a:endParaRPr lang="en-US"/>
          </a:p>
        </p:txBody>
      </p:sp>
    </p:spTree>
    <p:extLst>
      <p:ext uri="{BB962C8B-B14F-4D97-AF65-F5344CB8AC3E}">
        <p14:creationId xmlns:p14="http://schemas.microsoft.com/office/powerpoint/2010/main" val="3174672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Placeholder 85">
            <a:extLst>
              <a:ext uri="{FF2B5EF4-FFF2-40B4-BE49-F238E27FC236}">
                <a16:creationId xmlns:a16="http://schemas.microsoft.com/office/drawing/2014/main" id="{54E940FA-0A67-6044-9B90-08A8B41B2058}"/>
              </a:ext>
            </a:extLst>
          </p:cNvPr>
          <p:cNvSpPr>
            <a:spLocks noGrp="1"/>
          </p:cNvSpPr>
          <p:nvPr>
            <p:ph type="body" sz="quarter" idx="10"/>
          </p:nvPr>
        </p:nvSpPr>
        <p:spPr>
          <a:xfrm>
            <a:off x="212367" y="1322670"/>
            <a:ext cx="2873733" cy="2390310"/>
          </a:xfrm>
        </p:spPr>
        <p:txBody>
          <a:bodyPr/>
          <a:lstStyle/>
          <a:p>
            <a:pPr marL="171450" lvl="0" indent="-171450">
              <a:buFont typeface="Arial" panose="020B0604020202020204" pitchFamily="34" charset="0"/>
              <a:buChar char="•"/>
            </a:pPr>
            <a:r>
              <a:rPr lang="en-GB" dirty="0"/>
              <a:t>Intellectual disabilities are common in patients with Adult Congenital Heart Disease. </a:t>
            </a:r>
            <a:r>
              <a:rPr lang="en-GB" baseline="30000" dirty="0"/>
              <a:t>[1]</a:t>
            </a:r>
          </a:p>
          <a:p>
            <a:pPr marL="171450" lvl="0" indent="-171450">
              <a:buFont typeface="Arial" panose="020B0604020202020204" pitchFamily="34" charset="0"/>
              <a:buChar char="•"/>
            </a:pPr>
            <a:r>
              <a:rPr lang="en-GB" dirty="0"/>
              <a:t>Cross-sectional imaging is routinely used for surveillance of ACHD patients and is recommended in international guidelines. </a:t>
            </a:r>
            <a:r>
              <a:rPr lang="en-GB" baseline="30000" dirty="0"/>
              <a:t>[2]</a:t>
            </a:r>
            <a:endParaRPr lang="en-GB" dirty="0"/>
          </a:p>
          <a:p>
            <a:pPr marL="171450" lvl="0" indent="-171450">
              <a:buFont typeface="Arial" panose="020B0604020202020204" pitchFamily="34" charset="0"/>
              <a:buChar char="•"/>
            </a:pPr>
            <a:r>
              <a:rPr lang="en-GB" dirty="0"/>
              <a:t>Cardiac MRI may be poorly tolerated due to claustrophobia, scan duration and difficulty following breath hold instructions.</a:t>
            </a:r>
          </a:p>
          <a:p>
            <a:pPr marL="171450" lvl="0" indent="-171450">
              <a:buFont typeface="Arial" panose="020B0604020202020204" pitchFamily="34" charset="0"/>
              <a:buChar char="•"/>
            </a:pPr>
            <a:r>
              <a:rPr lang="en-GB" dirty="0"/>
              <a:t>Facilitating </a:t>
            </a:r>
            <a:r>
              <a:rPr lang="en-GB" dirty="0" err="1"/>
              <a:t>cMRI</a:t>
            </a:r>
            <a:r>
              <a:rPr lang="en-GB" dirty="0"/>
              <a:t> under general anaesthesia poses significant logistical challenges that may lead to lengthy delays and adverse health outcomes. </a:t>
            </a:r>
          </a:p>
          <a:p>
            <a:endParaRPr lang="en-US" dirty="0"/>
          </a:p>
        </p:txBody>
      </p:sp>
      <p:sp>
        <p:nvSpPr>
          <p:cNvPr id="87" name="Text Placeholder 86">
            <a:extLst>
              <a:ext uri="{FF2B5EF4-FFF2-40B4-BE49-F238E27FC236}">
                <a16:creationId xmlns:a16="http://schemas.microsoft.com/office/drawing/2014/main" id="{B4187C71-ECFD-6B47-A66C-1F539709DFCA}"/>
              </a:ext>
            </a:extLst>
          </p:cNvPr>
          <p:cNvSpPr>
            <a:spLocks noGrp="1"/>
          </p:cNvSpPr>
          <p:nvPr>
            <p:ph type="body" sz="quarter" idx="20"/>
          </p:nvPr>
        </p:nvSpPr>
        <p:spPr>
          <a:xfrm>
            <a:off x="212365" y="3937173"/>
            <a:ext cx="2873733" cy="231410"/>
          </a:xfrm>
          <a:solidFill>
            <a:srgbClr val="0070C0"/>
          </a:solidFill>
        </p:spPr>
        <p:txBody>
          <a:bodyPr/>
          <a:lstStyle/>
          <a:p>
            <a:r>
              <a:rPr lang="en-US" dirty="0"/>
              <a:t>OBJECTIVES</a:t>
            </a:r>
          </a:p>
        </p:txBody>
      </p:sp>
      <p:sp>
        <p:nvSpPr>
          <p:cNvPr id="88" name="Text Placeholder 87">
            <a:extLst>
              <a:ext uri="{FF2B5EF4-FFF2-40B4-BE49-F238E27FC236}">
                <a16:creationId xmlns:a16="http://schemas.microsoft.com/office/drawing/2014/main" id="{6C15B2DA-8B2C-594B-B2B6-6318B6A2B19A}"/>
              </a:ext>
            </a:extLst>
          </p:cNvPr>
          <p:cNvSpPr>
            <a:spLocks noGrp="1"/>
          </p:cNvSpPr>
          <p:nvPr>
            <p:ph type="body" sz="quarter" idx="96"/>
          </p:nvPr>
        </p:nvSpPr>
        <p:spPr>
          <a:xfrm>
            <a:off x="212365" y="4282646"/>
            <a:ext cx="2873733" cy="1252683"/>
          </a:xfrm>
        </p:spPr>
        <p:txBody>
          <a:bodyPr/>
          <a:lstStyle/>
          <a:p>
            <a:pPr marL="228600" indent="-228600">
              <a:buAutoNum type="arabicPeriod"/>
            </a:pPr>
            <a:r>
              <a:rPr lang="en-US" dirty="0"/>
              <a:t>Develop a pathway to streamline both the referral and assessment process for cross-sectional imaging under GA.</a:t>
            </a:r>
          </a:p>
          <a:p>
            <a:pPr marL="228600" indent="-228600">
              <a:buAutoNum type="arabicPeriod"/>
            </a:pPr>
            <a:r>
              <a:rPr lang="en-US" dirty="0"/>
              <a:t>Ease the workload of ACHD, </a:t>
            </a:r>
            <a:r>
              <a:rPr lang="en-US" dirty="0" err="1"/>
              <a:t>anaesthetic</a:t>
            </a:r>
            <a:r>
              <a:rPr lang="en-US" dirty="0"/>
              <a:t> and radiology colleagues during the pre-procedural work-up.</a:t>
            </a:r>
          </a:p>
          <a:p>
            <a:pPr marL="228600" indent="-228600">
              <a:buAutoNum type="arabicPeriod"/>
            </a:pPr>
            <a:r>
              <a:rPr lang="en-US" dirty="0" err="1"/>
              <a:t>Optimise</a:t>
            </a:r>
            <a:r>
              <a:rPr lang="en-US" dirty="0"/>
              <a:t> the experience to </a:t>
            </a:r>
            <a:r>
              <a:rPr lang="en-US" dirty="0" err="1"/>
              <a:t>minimise</a:t>
            </a:r>
            <a:r>
              <a:rPr lang="en-US" dirty="0"/>
              <a:t> distress for both patients and their carers.</a:t>
            </a:r>
          </a:p>
        </p:txBody>
      </p:sp>
      <p:sp>
        <p:nvSpPr>
          <p:cNvPr id="89" name="Text Placeholder 88">
            <a:extLst>
              <a:ext uri="{FF2B5EF4-FFF2-40B4-BE49-F238E27FC236}">
                <a16:creationId xmlns:a16="http://schemas.microsoft.com/office/drawing/2014/main" id="{856C56E4-B308-EC47-9D52-AE5F06EA5611}"/>
              </a:ext>
            </a:extLst>
          </p:cNvPr>
          <p:cNvSpPr>
            <a:spLocks noGrp="1"/>
          </p:cNvSpPr>
          <p:nvPr>
            <p:ph type="body" sz="quarter" idx="150"/>
          </p:nvPr>
        </p:nvSpPr>
        <p:spPr/>
        <p:txBody>
          <a:bodyPr/>
          <a:lstStyle/>
          <a:p>
            <a:r>
              <a:rPr lang="en-US" dirty="0"/>
              <a:t>Liverpool Heart and Chest Hospital, Liverpool, UK</a:t>
            </a:r>
            <a:r>
              <a:rPr lang="en-US" sz="1050" dirty="0"/>
              <a:t>								</a:t>
            </a:r>
            <a:r>
              <a:rPr lang="en-US" sz="800" dirty="0"/>
              <a:t>No conflict of interests</a:t>
            </a:r>
          </a:p>
        </p:txBody>
      </p:sp>
      <p:sp>
        <p:nvSpPr>
          <p:cNvPr id="90" name="Text Placeholder 89">
            <a:extLst>
              <a:ext uri="{FF2B5EF4-FFF2-40B4-BE49-F238E27FC236}">
                <a16:creationId xmlns:a16="http://schemas.microsoft.com/office/drawing/2014/main" id="{9E09AC8A-EFEB-F041-A2D4-EA4A12D9025D}"/>
              </a:ext>
            </a:extLst>
          </p:cNvPr>
          <p:cNvSpPr>
            <a:spLocks noGrp="1"/>
          </p:cNvSpPr>
          <p:nvPr>
            <p:ph type="body" sz="quarter" idx="151"/>
          </p:nvPr>
        </p:nvSpPr>
        <p:spPr>
          <a:xfrm>
            <a:off x="212367" y="578202"/>
            <a:ext cx="11756767" cy="196086"/>
          </a:xfrm>
        </p:spPr>
        <p:txBody>
          <a:bodyPr>
            <a:noAutofit/>
          </a:bodyPr>
          <a:lstStyle/>
          <a:p>
            <a:r>
              <a:rPr lang="en-US" sz="1200" dirty="0"/>
              <a:t>Dr Jonathan Senior</a:t>
            </a:r>
          </a:p>
        </p:txBody>
      </p:sp>
      <p:sp>
        <p:nvSpPr>
          <p:cNvPr id="91" name="Text Placeholder 90">
            <a:extLst>
              <a:ext uri="{FF2B5EF4-FFF2-40B4-BE49-F238E27FC236}">
                <a16:creationId xmlns:a16="http://schemas.microsoft.com/office/drawing/2014/main" id="{404D54C2-4DBF-9848-8091-A0F24939AFE0}"/>
              </a:ext>
            </a:extLst>
          </p:cNvPr>
          <p:cNvSpPr>
            <a:spLocks noGrp="1"/>
          </p:cNvSpPr>
          <p:nvPr>
            <p:ph type="body" sz="quarter" idx="153"/>
          </p:nvPr>
        </p:nvSpPr>
        <p:spPr>
          <a:xfrm>
            <a:off x="212365" y="231167"/>
            <a:ext cx="11756768" cy="428464"/>
          </a:xfrm>
        </p:spPr>
        <p:txBody>
          <a:bodyPr>
            <a:normAutofit fontScale="77500" lnSpcReduction="20000"/>
          </a:bodyPr>
          <a:lstStyle/>
          <a:p>
            <a:r>
              <a:rPr lang="en-US" dirty="0">
                <a:solidFill>
                  <a:srgbClr val="0070C0"/>
                </a:solidFill>
              </a:rPr>
              <a:t>Cross-sectional Imaging of ACHD Patients Under General Anaesthesia </a:t>
            </a:r>
            <a:r>
              <a:rPr lang="en-US" dirty="0"/>
              <a:t>– A service review </a:t>
            </a:r>
          </a:p>
          <a:p>
            <a:endParaRPr lang="en-US" dirty="0"/>
          </a:p>
          <a:p>
            <a:endParaRPr lang="en-US" dirty="0"/>
          </a:p>
        </p:txBody>
      </p:sp>
      <p:sp>
        <p:nvSpPr>
          <p:cNvPr id="93" name="Text Placeholder 92">
            <a:extLst>
              <a:ext uri="{FF2B5EF4-FFF2-40B4-BE49-F238E27FC236}">
                <a16:creationId xmlns:a16="http://schemas.microsoft.com/office/drawing/2014/main" id="{2D644DD5-7912-F243-82DF-6EBF48CEB20C}"/>
              </a:ext>
            </a:extLst>
          </p:cNvPr>
          <p:cNvSpPr>
            <a:spLocks noGrp="1"/>
          </p:cNvSpPr>
          <p:nvPr>
            <p:ph type="body" sz="quarter" idx="155"/>
          </p:nvPr>
        </p:nvSpPr>
        <p:spPr>
          <a:xfrm>
            <a:off x="3297270" y="1525928"/>
            <a:ext cx="2809392" cy="1524711"/>
          </a:xfrm>
        </p:spPr>
        <p:txBody>
          <a:bodyPr/>
          <a:lstStyle/>
          <a:p>
            <a:r>
              <a:rPr lang="en-US" dirty="0"/>
              <a:t>With the assistance of the trust audit department, we completed a process map involving the key stakeholders in the delivery of the current GA imaging service. Through this process we identified current concerns, interdepartmental constraints and areas of potential conflict.</a:t>
            </a:r>
          </a:p>
          <a:p>
            <a:r>
              <a:rPr lang="en-US" dirty="0"/>
              <a:t>Resolutions were proposed to ease the current burden on the </a:t>
            </a:r>
            <a:r>
              <a:rPr lang="en-US" dirty="0" err="1"/>
              <a:t>anaesthetic</a:t>
            </a:r>
            <a:r>
              <a:rPr lang="en-US" dirty="0"/>
              <a:t> and radiology departments, whilst </a:t>
            </a:r>
            <a:r>
              <a:rPr lang="en-US" dirty="0" err="1"/>
              <a:t>optimising</a:t>
            </a:r>
            <a:r>
              <a:rPr lang="en-US" dirty="0"/>
              <a:t> the patient and carer experience. </a:t>
            </a:r>
          </a:p>
          <a:p>
            <a:endParaRPr lang="en-US" dirty="0"/>
          </a:p>
        </p:txBody>
      </p:sp>
      <p:sp>
        <p:nvSpPr>
          <p:cNvPr id="95" name="Text Placeholder 94">
            <a:extLst>
              <a:ext uri="{FF2B5EF4-FFF2-40B4-BE49-F238E27FC236}">
                <a16:creationId xmlns:a16="http://schemas.microsoft.com/office/drawing/2014/main" id="{E2FCD445-A5FF-DA43-AEFE-41915357260A}"/>
              </a:ext>
            </a:extLst>
          </p:cNvPr>
          <p:cNvSpPr>
            <a:spLocks noGrp="1"/>
          </p:cNvSpPr>
          <p:nvPr>
            <p:ph type="body" sz="quarter" idx="157"/>
          </p:nvPr>
        </p:nvSpPr>
        <p:spPr>
          <a:xfrm>
            <a:off x="3307933" y="3117753"/>
            <a:ext cx="2798729" cy="330711"/>
          </a:xfrm>
        </p:spPr>
        <p:txBody>
          <a:bodyPr/>
          <a:lstStyle/>
          <a:p>
            <a:endParaRPr lang="en-US" dirty="0"/>
          </a:p>
          <a:p>
            <a:r>
              <a:rPr lang="en-US" dirty="0"/>
              <a:t>The following protocol was proposed:</a:t>
            </a:r>
          </a:p>
          <a:p>
            <a:endParaRPr lang="en-US" dirty="0"/>
          </a:p>
        </p:txBody>
      </p:sp>
      <p:sp>
        <p:nvSpPr>
          <p:cNvPr id="97" name="Text Placeholder 96">
            <a:extLst>
              <a:ext uri="{FF2B5EF4-FFF2-40B4-BE49-F238E27FC236}">
                <a16:creationId xmlns:a16="http://schemas.microsoft.com/office/drawing/2014/main" id="{13216ACC-1200-2E45-916F-6758B871B070}"/>
              </a:ext>
            </a:extLst>
          </p:cNvPr>
          <p:cNvSpPr>
            <a:spLocks noGrp="1"/>
          </p:cNvSpPr>
          <p:nvPr>
            <p:ph type="body" sz="quarter" idx="159"/>
          </p:nvPr>
        </p:nvSpPr>
        <p:spPr>
          <a:xfrm>
            <a:off x="6366987" y="1586806"/>
            <a:ext cx="2777401" cy="495826"/>
          </a:xfrm>
        </p:spPr>
        <p:txBody>
          <a:bodyPr/>
          <a:lstStyle/>
          <a:p>
            <a:r>
              <a:rPr lang="en-GB" dirty="0"/>
              <a:t>In addition to the anaesthetic assessment tool led by an ACHD specialist nurse, the following documents were developed for patients and carers:</a:t>
            </a:r>
            <a:endParaRPr lang="en-US" dirty="0"/>
          </a:p>
        </p:txBody>
      </p:sp>
      <p:sp>
        <p:nvSpPr>
          <p:cNvPr id="99" name="Text Placeholder 98">
            <a:extLst>
              <a:ext uri="{FF2B5EF4-FFF2-40B4-BE49-F238E27FC236}">
                <a16:creationId xmlns:a16="http://schemas.microsoft.com/office/drawing/2014/main" id="{9695E6E0-07FE-C942-AC81-6CCD4083F2AD}"/>
              </a:ext>
            </a:extLst>
          </p:cNvPr>
          <p:cNvSpPr>
            <a:spLocks noGrp="1"/>
          </p:cNvSpPr>
          <p:nvPr>
            <p:ph type="body" sz="quarter" idx="161"/>
          </p:nvPr>
        </p:nvSpPr>
        <p:spPr>
          <a:xfrm>
            <a:off x="9285074" y="5271151"/>
            <a:ext cx="2552125" cy="1262741"/>
          </a:xfrm>
        </p:spPr>
        <p:txBody>
          <a:bodyPr/>
          <a:lstStyle/>
          <a:p>
            <a:r>
              <a:rPr lang="en-US" dirty="0"/>
              <a:t>1, Carvalho CM, </a:t>
            </a:r>
            <a:r>
              <a:rPr lang="en-US" dirty="0" err="1"/>
              <a:t>Lupski</a:t>
            </a:r>
            <a:r>
              <a:rPr lang="en-US" dirty="0"/>
              <a:t> JR. Mechanisms underlying structural variant formation in genomic disorders. </a:t>
            </a:r>
            <a:r>
              <a:rPr lang="en-US" i="1" dirty="0"/>
              <a:t>Nat Rev Genet. </a:t>
            </a:r>
            <a:r>
              <a:rPr lang="en-US" dirty="0"/>
              <a:t>2016; 17: 224-238.</a:t>
            </a:r>
          </a:p>
          <a:p>
            <a:r>
              <a:rPr lang="en-US" dirty="0"/>
              <a:t>2. Baumgartner H, De Backer J, Babu-Narayan S  </a:t>
            </a:r>
            <a:r>
              <a:rPr lang="en-US" i="1" dirty="0"/>
              <a:t>et al. </a:t>
            </a:r>
            <a:r>
              <a:rPr lang="en-US" dirty="0"/>
              <a:t>2020 ESC Guidelines for the management of adult congenital heart disease; The Task Force for the management of adult congenital heart disease of the European Society of Cardiology (ESC). </a:t>
            </a:r>
            <a:r>
              <a:rPr lang="en-US" i="1" dirty="0"/>
              <a:t>EHJ.  </a:t>
            </a:r>
            <a:r>
              <a:rPr lang="en-US" dirty="0"/>
              <a:t>2021; 42 (6); 563-645.</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367" y="5568025"/>
            <a:ext cx="2530833" cy="1160604"/>
          </a:xfrm>
          <a:prstGeom prst="rect">
            <a:avLst/>
          </a:prstGeom>
        </p:spPr>
      </p:pic>
      <p:pic>
        <p:nvPicPr>
          <p:cNvPr id="5" name="Picture 4" descr="A flowchart of a patient&#10;&#10;Description automatically generated">
            <a:extLst>
              <a:ext uri="{FF2B5EF4-FFF2-40B4-BE49-F238E27FC236}">
                <a16:creationId xmlns:a16="http://schemas.microsoft.com/office/drawing/2014/main" id="{6DE0C819-525B-498A-6443-4B4EF4C4F743}"/>
              </a:ext>
            </a:extLst>
          </p:cNvPr>
          <p:cNvPicPr>
            <a:picLocks noChangeAspect="1"/>
          </p:cNvPicPr>
          <p:nvPr/>
        </p:nvPicPr>
        <p:blipFill>
          <a:blip r:embed="rId4"/>
          <a:stretch>
            <a:fillRect/>
          </a:stretch>
        </p:blipFill>
        <p:spPr>
          <a:xfrm>
            <a:off x="3297270" y="3448465"/>
            <a:ext cx="2798729" cy="3171365"/>
          </a:xfrm>
          <a:prstGeom prst="rect">
            <a:avLst/>
          </a:prstGeom>
          <a:ln w="9525">
            <a:solidFill>
              <a:schemeClr val="accent1"/>
            </a:solidFill>
            <a:prstDash val="sysDash"/>
          </a:ln>
        </p:spPr>
      </p:pic>
      <p:pic>
        <p:nvPicPr>
          <p:cNvPr id="12" name="Picture 11" descr="A page of a medical brochure&#10;&#10;AI-generated content may be incorrect.">
            <a:extLst>
              <a:ext uri="{FF2B5EF4-FFF2-40B4-BE49-F238E27FC236}">
                <a16:creationId xmlns:a16="http://schemas.microsoft.com/office/drawing/2014/main" id="{462973EB-958A-EC2D-7F51-F2BF9B6313A5}"/>
              </a:ext>
            </a:extLst>
          </p:cNvPr>
          <p:cNvPicPr>
            <a:picLocks noChangeAspect="1"/>
          </p:cNvPicPr>
          <p:nvPr/>
        </p:nvPicPr>
        <p:blipFill>
          <a:blip r:embed="rId5"/>
          <a:stretch>
            <a:fillRect/>
          </a:stretch>
        </p:blipFill>
        <p:spPr>
          <a:xfrm>
            <a:off x="6313359" y="2064882"/>
            <a:ext cx="2927361" cy="2594876"/>
          </a:xfrm>
          <a:prstGeom prst="rect">
            <a:avLst/>
          </a:prstGeom>
        </p:spPr>
      </p:pic>
      <p:pic>
        <p:nvPicPr>
          <p:cNvPr id="14" name="Picture 13" descr="A poster of a medical information&#10;&#10;AI-generated content may be incorrect.">
            <a:extLst>
              <a:ext uri="{FF2B5EF4-FFF2-40B4-BE49-F238E27FC236}">
                <a16:creationId xmlns:a16="http://schemas.microsoft.com/office/drawing/2014/main" id="{6603AE37-A2FE-E4E7-784B-02D4D04F202A}"/>
              </a:ext>
            </a:extLst>
          </p:cNvPr>
          <p:cNvPicPr>
            <a:picLocks noChangeAspect="1"/>
          </p:cNvPicPr>
          <p:nvPr/>
        </p:nvPicPr>
        <p:blipFill>
          <a:blip r:embed="rId6"/>
          <a:stretch>
            <a:fillRect/>
          </a:stretch>
        </p:blipFill>
        <p:spPr>
          <a:xfrm>
            <a:off x="9630337" y="1313118"/>
            <a:ext cx="1891857" cy="2520758"/>
          </a:xfrm>
          <a:prstGeom prst="rect">
            <a:avLst/>
          </a:prstGeom>
        </p:spPr>
      </p:pic>
      <p:sp>
        <p:nvSpPr>
          <p:cNvPr id="15" name="Text Placeholder 98">
            <a:extLst>
              <a:ext uri="{FF2B5EF4-FFF2-40B4-BE49-F238E27FC236}">
                <a16:creationId xmlns:a16="http://schemas.microsoft.com/office/drawing/2014/main" id="{E87AB51D-0C19-3045-F061-A8490F141C65}"/>
              </a:ext>
            </a:extLst>
          </p:cNvPr>
          <p:cNvSpPr txBox="1">
            <a:spLocks/>
          </p:cNvSpPr>
          <p:nvPr/>
        </p:nvSpPr>
        <p:spPr>
          <a:xfrm>
            <a:off x="9335800" y="4577481"/>
            <a:ext cx="2480933" cy="534854"/>
          </a:xfrm>
          <a:prstGeom prst="rect">
            <a:avLst/>
          </a:prstGeom>
        </p:spPr>
        <p:txBody>
          <a:bodyPr vert="horz" wrap="square" lIns="228589" tIns="228589" rIns="228589" bIns="228589"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kern="1200">
                <a:solidFill>
                  <a:schemeClr val="tx2"/>
                </a:solidFill>
                <a:latin typeface="Helvetica" pitchFamily="2" charset="0"/>
                <a:ea typeface="+mn-ea"/>
                <a:cs typeface="Times New Roman" pitchFamily="18" charset="0"/>
              </a:defRPr>
            </a:lvl1pPr>
            <a:lvl2pPr marL="660440"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2pPr>
            <a:lvl3pPr marL="914456"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3pPr>
            <a:lvl4pPr marL="1193873" indent="-279417"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4pPr>
            <a:lvl5pPr marL="1397086" indent="-203213"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7" name="Text Placeholder 96">
            <a:extLst>
              <a:ext uri="{FF2B5EF4-FFF2-40B4-BE49-F238E27FC236}">
                <a16:creationId xmlns:a16="http://schemas.microsoft.com/office/drawing/2014/main" id="{2C0BCAA0-065E-474E-37FF-BB5B1D4196A4}"/>
              </a:ext>
            </a:extLst>
          </p:cNvPr>
          <p:cNvSpPr txBox="1">
            <a:spLocks/>
          </p:cNvSpPr>
          <p:nvPr/>
        </p:nvSpPr>
        <p:spPr>
          <a:xfrm>
            <a:off x="9208032" y="4371644"/>
            <a:ext cx="2629167" cy="495826"/>
          </a:xfrm>
          <a:prstGeom prst="rect">
            <a:avLst/>
          </a:prstGeom>
        </p:spPr>
        <p:txBody>
          <a:bodyPr vert="horz" wrap="square" lIns="228589" tIns="228589" rIns="228589" bIns="228589"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kern="1200">
                <a:solidFill>
                  <a:schemeClr val="tx2"/>
                </a:solidFill>
                <a:latin typeface="Helvetica" pitchFamily="2" charset="0"/>
                <a:ea typeface="+mn-ea"/>
                <a:cs typeface="Times New Roman" pitchFamily="18" charset="0"/>
              </a:defRPr>
            </a:lvl1pPr>
            <a:lvl2pPr marL="660440"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2pPr>
            <a:lvl3pPr marL="914456" indent="-254015"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3pPr>
            <a:lvl4pPr marL="1193873" indent="-279417"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4pPr>
            <a:lvl5pPr marL="1397086" indent="-203213" algn="l" defTabSz="914400" rtl="0" eaLnBrk="1" latinLnBrk="0" hangingPunct="1">
              <a:lnSpc>
                <a:spcPct val="90000"/>
              </a:lnSpc>
              <a:spcBef>
                <a:spcPts val="500"/>
              </a:spcBef>
              <a:buFont typeface="Arial" panose="020B0604020202020204" pitchFamily="34" charset="0"/>
              <a:buChar char="•"/>
              <a:defRPr sz="1111" kern="1200">
                <a:solidFill>
                  <a:schemeClr val="tx1"/>
                </a:solidFill>
                <a:latin typeface="Trebuchet MS"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The revised Standard Operating Procedure (SOP) and associated documentation will be implemented upon completion of review and formal approval by the ACHD, anaesthetic, and radiology working groups. Subsequent outcomes will be subject to systematic audit.</a:t>
            </a:r>
            <a:endParaRPr lang="en-US" dirty="0"/>
          </a:p>
        </p:txBody>
      </p:sp>
      <p:sp>
        <p:nvSpPr>
          <p:cNvPr id="18" name="Text Placeholder 86">
            <a:extLst>
              <a:ext uri="{FF2B5EF4-FFF2-40B4-BE49-F238E27FC236}">
                <a16:creationId xmlns:a16="http://schemas.microsoft.com/office/drawing/2014/main" id="{FF68702B-48E8-83B0-D0E8-F464C5E1F38F}"/>
              </a:ext>
            </a:extLst>
          </p:cNvPr>
          <p:cNvSpPr txBox="1">
            <a:spLocks/>
          </p:cNvSpPr>
          <p:nvPr/>
        </p:nvSpPr>
        <p:spPr>
          <a:xfrm>
            <a:off x="3307933" y="1309811"/>
            <a:ext cx="2873733" cy="231410"/>
          </a:xfrm>
          <a:prstGeom prst="rect">
            <a:avLst/>
          </a:prstGeom>
          <a:solidFill>
            <a:srgbClr val="0070C0"/>
          </a:solidFill>
          <a:ln>
            <a:noFill/>
          </a:ln>
        </p:spPr>
        <p:txBody>
          <a:bodyPr vert="horz" wrap="square" lIns="91436" tIns="91436" rIns="91436" bIns="91436"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b="1" u="none" kern="1200" baseline="0">
                <a:solidFill>
                  <a:schemeClr val="bg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METHODS</a:t>
            </a:r>
          </a:p>
        </p:txBody>
      </p:sp>
      <p:sp>
        <p:nvSpPr>
          <p:cNvPr id="23" name="Text Placeholder 86">
            <a:extLst>
              <a:ext uri="{FF2B5EF4-FFF2-40B4-BE49-F238E27FC236}">
                <a16:creationId xmlns:a16="http://schemas.microsoft.com/office/drawing/2014/main" id="{76478572-3B67-F5B4-19F3-09B1BECC16A9}"/>
              </a:ext>
            </a:extLst>
          </p:cNvPr>
          <p:cNvSpPr txBox="1">
            <a:spLocks/>
          </p:cNvSpPr>
          <p:nvPr/>
        </p:nvSpPr>
        <p:spPr>
          <a:xfrm>
            <a:off x="3307932" y="2889836"/>
            <a:ext cx="2873733" cy="231410"/>
          </a:xfrm>
          <a:prstGeom prst="rect">
            <a:avLst/>
          </a:prstGeom>
          <a:solidFill>
            <a:srgbClr val="0070C0"/>
          </a:solidFill>
          <a:ln>
            <a:noFill/>
          </a:ln>
        </p:spPr>
        <p:txBody>
          <a:bodyPr vert="horz" wrap="square" lIns="91436" tIns="91436" rIns="91436" bIns="91436"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b="1" u="none" kern="1200" baseline="0">
                <a:solidFill>
                  <a:schemeClr val="bg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OUTCOMES</a:t>
            </a:r>
          </a:p>
        </p:txBody>
      </p:sp>
      <p:sp>
        <p:nvSpPr>
          <p:cNvPr id="24" name="Text Placeholder 86">
            <a:extLst>
              <a:ext uri="{FF2B5EF4-FFF2-40B4-BE49-F238E27FC236}">
                <a16:creationId xmlns:a16="http://schemas.microsoft.com/office/drawing/2014/main" id="{2D30015E-F404-977C-3B59-90AE5DED3605}"/>
              </a:ext>
            </a:extLst>
          </p:cNvPr>
          <p:cNvSpPr txBox="1">
            <a:spLocks/>
          </p:cNvSpPr>
          <p:nvPr/>
        </p:nvSpPr>
        <p:spPr>
          <a:xfrm>
            <a:off x="6366987" y="1309811"/>
            <a:ext cx="2873733" cy="231410"/>
          </a:xfrm>
          <a:prstGeom prst="rect">
            <a:avLst/>
          </a:prstGeom>
          <a:solidFill>
            <a:srgbClr val="0070C0"/>
          </a:solidFill>
          <a:ln>
            <a:noFill/>
          </a:ln>
        </p:spPr>
        <p:txBody>
          <a:bodyPr vert="horz" wrap="square" lIns="91436" tIns="91436" rIns="91436" bIns="91436"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b="1" u="none" kern="1200" baseline="0">
                <a:solidFill>
                  <a:schemeClr val="bg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RESOURCES</a:t>
            </a:r>
          </a:p>
        </p:txBody>
      </p:sp>
      <p:sp>
        <p:nvSpPr>
          <p:cNvPr id="27" name="Text Placeholder 86">
            <a:extLst>
              <a:ext uri="{FF2B5EF4-FFF2-40B4-BE49-F238E27FC236}">
                <a16:creationId xmlns:a16="http://schemas.microsoft.com/office/drawing/2014/main" id="{1F725E72-20E5-1A05-1ECA-5D0E79689F93}"/>
              </a:ext>
            </a:extLst>
          </p:cNvPr>
          <p:cNvSpPr txBox="1">
            <a:spLocks/>
          </p:cNvSpPr>
          <p:nvPr/>
        </p:nvSpPr>
        <p:spPr>
          <a:xfrm>
            <a:off x="9320670" y="3929833"/>
            <a:ext cx="2496064" cy="231410"/>
          </a:xfrm>
          <a:prstGeom prst="rect">
            <a:avLst/>
          </a:prstGeom>
          <a:solidFill>
            <a:srgbClr val="0070C0"/>
          </a:solidFill>
          <a:ln>
            <a:noFill/>
          </a:ln>
        </p:spPr>
        <p:txBody>
          <a:bodyPr vert="horz" wrap="square" lIns="91436" tIns="91436" rIns="91436" bIns="91436"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b="1" u="none" kern="1200" baseline="0">
                <a:solidFill>
                  <a:schemeClr val="bg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RESULTS &amp; CONCLUSIONS</a:t>
            </a:r>
          </a:p>
        </p:txBody>
      </p:sp>
      <p:sp>
        <p:nvSpPr>
          <p:cNvPr id="30" name="Text Placeholder 86">
            <a:extLst>
              <a:ext uri="{FF2B5EF4-FFF2-40B4-BE49-F238E27FC236}">
                <a16:creationId xmlns:a16="http://schemas.microsoft.com/office/drawing/2014/main" id="{581727FD-C059-B9C2-F671-5B2D5CEB2345}"/>
              </a:ext>
            </a:extLst>
          </p:cNvPr>
          <p:cNvSpPr txBox="1">
            <a:spLocks/>
          </p:cNvSpPr>
          <p:nvPr/>
        </p:nvSpPr>
        <p:spPr>
          <a:xfrm>
            <a:off x="9320670" y="5026286"/>
            <a:ext cx="2496064" cy="231410"/>
          </a:xfrm>
          <a:prstGeom prst="rect">
            <a:avLst/>
          </a:prstGeom>
          <a:solidFill>
            <a:srgbClr val="0070C0"/>
          </a:solidFill>
          <a:ln>
            <a:noFill/>
          </a:ln>
        </p:spPr>
        <p:txBody>
          <a:bodyPr vert="horz" wrap="square" lIns="91436" tIns="91436" rIns="91436" bIns="91436"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711" b="1" u="none" kern="1200" baseline="0">
                <a:solidFill>
                  <a:schemeClr val="bg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REFERENCES</a:t>
            </a:r>
          </a:p>
        </p:txBody>
      </p:sp>
      <p:pic>
        <p:nvPicPr>
          <p:cNvPr id="10" name="Picture 9" descr="A close-up of a brochure&#10;&#10;AI-generated content may be incorrect.">
            <a:extLst>
              <a:ext uri="{FF2B5EF4-FFF2-40B4-BE49-F238E27FC236}">
                <a16:creationId xmlns:a16="http://schemas.microsoft.com/office/drawing/2014/main" id="{0AF2AB7B-DA03-7B76-CE60-073B280944FE}"/>
              </a:ext>
            </a:extLst>
          </p:cNvPr>
          <p:cNvPicPr>
            <a:picLocks noChangeAspect="1"/>
          </p:cNvPicPr>
          <p:nvPr/>
        </p:nvPicPr>
        <p:blipFill>
          <a:blip r:embed="rId7"/>
          <a:stretch>
            <a:fillRect/>
          </a:stretch>
        </p:blipFill>
        <p:spPr>
          <a:xfrm>
            <a:off x="6280496" y="4535190"/>
            <a:ext cx="2940694" cy="2193439"/>
          </a:xfrm>
          <a:prstGeom prst="rect">
            <a:avLst/>
          </a:prstGeom>
        </p:spPr>
      </p:pic>
    </p:spTree>
    <p:extLst>
      <p:ext uri="{BB962C8B-B14F-4D97-AF65-F5344CB8AC3E}">
        <p14:creationId xmlns:p14="http://schemas.microsoft.com/office/powerpoint/2010/main" val="31589239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1750</TotalTime>
  <Words>385</Words>
  <Application>Microsoft Macintosh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Helvetica</vt:lpstr>
      <vt:lpstr>Helvetica Light</vt:lpstr>
      <vt:lpstr>Trebuchet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BCS Widescreen PowerPoint Presentation (no timings)</dc:title>
  <dc:creator>Jasdeep Bhamber</dc:creator>
  <cp:keywords>BCS Annual Conference 2019</cp:keywords>
  <cp:lastModifiedBy>Jon Senior</cp:lastModifiedBy>
  <cp:revision>20</cp:revision>
  <dcterms:created xsi:type="dcterms:W3CDTF">2019-04-24T13:56:17Z</dcterms:created>
  <dcterms:modified xsi:type="dcterms:W3CDTF">2025-05-13T10:00:22Z</dcterms:modified>
</cp:coreProperties>
</file>