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18"/>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7"/>
    <p:restoredTop sz="94586"/>
  </p:normalViewPr>
  <p:slideViewPr>
    <p:cSldViewPr snapToGrid="0" snapToObjects="1">
      <p:cViewPr>
        <p:scale>
          <a:sx n="120" d="100"/>
          <a:sy n="120" d="100"/>
        </p:scale>
        <p:origin x="488"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85A0D-A0CA-4546-A13D-EFF68D3BD8DC}" type="datetimeFigureOut">
              <a:rPr lang="en-US" smtClean="0"/>
              <a:t>5/13/25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E420B-F44B-5244-809B-B87CDE03677B}" type="slidenum">
              <a:rPr lang="en-US" smtClean="0"/>
              <a:t>‹#›</a:t>
            </a:fld>
            <a:endParaRPr lang="en-US"/>
          </a:p>
        </p:txBody>
      </p:sp>
    </p:spTree>
    <p:extLst>
      <p:ext uri="{BB962C8B-B14F-4D97-AF65-F5344CB8AC3E}">
        <p14:creationId xmlns:p14="http://schemas.microsoft.com/office/powerpoint/2010/main" val="238942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1609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247D-01A3-B14A-B856-5EC4DBADA8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71766-38AC-3845-89E7-0AD11560E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BEE806-84CC-634E-A159-5558E0EA1804}"/>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5" name="Footer Placeholder 4">
            <a:extLst>
              <a:ext uri="{FF2B5EF4-FFF2-40B4-BE49-F238E27FC236}">
                <a16:creationId xmlns:a16="http://schemas.microsoft.com/office/drawing/2014/main" id="{CC7E9CE4-2E35-8242-8CD4-01A8575F9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D08E8-C4D8-3A44-A107-2584AF3D5485}"/>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3762518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E4F6-12CF-3C45-8251-8D1F776A3A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066EA-00E1-6B46-99E2-35B34AC2D3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2F5B3-CF09-E643-B178-D091B5CD3815}"/>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5" name="Footer Placeholder 4">
            <a:extLst>
              <a:ext uri="{FF2B5EF4-FFF2-40B4-BE49-F238E27FC236}">
                <a16:creationId xmlns:a16="http://schemas.microsoft.com/office/drawing/2014/main" id="{46BA9F50-371C-8442-8482-B2C273C22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BD410-D60D-8B4C-9D0B-5BE8E3C73028}"/>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2659440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5D716-DF3E-554C-917A-42090EDF6A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90F58-2780-E343-95E7-F3CC12BFD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A38A-ECB7-3745-92EB-F5C1D06F3273}"/>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5" name="Footer Placeholder 4">
            <a:extLst>
              <a:ext uri="{FF2B5EF4-FFF2-40B4-BE49-F238E27FC236}">
                <a16:creationId xmlns:a16="http://schemas.microsoft.com/office/drawing/2014/main" id="{C351D03F-408D-6247-92A9-7657D7265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DDDB5-A7F7-9C42-82E8-41BB19FBD071}"/>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2235651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DD5F448D-3880-497A-8C8F-433635B0808A}"/>
              </a:ext>
            </a:extLst>
          </p:cNvPr>
          <p:cNvSpPr>
            <a:spLocks noGrp="1"/>
          </p:cNvSpPr>
          <p:nvPr>
            <p:ph type="body" sz="quarter" idx="10" hasCustomPrompt="1"/>
          </p:nvPr>
        </p:nvSpPr>
        <p:spPr>
          <a:xfrm>
            <a:off x="212367" y="1322670"/>
            <a:ext cx="2529933" cy="1963456"/>
          </a:xfrm>
          <a:prstGeom prst="rect">
            <a:avLst/>
          </a:prstGeom>
          <a:solidFill>
            <a:schemeClr val="bg2"/>
          </a:solidFill>
        </p:spPr>
        <p:txBody>
          <a:bodyPr wrap="square" lIns="228589" tIns="228589" rIns="228589" bIns="228589">
            <a:noAutofit/>
          </a:bodyPr>
          <a:lstStyle>
            <a:lvl1pPr marL="0" marR="0" indent="0" algn="l" defTabSz="1950839" rtl="0" eaLnBrk="1" fontAlgn="auto" latinLnBrk="0" hangingPunct="1">
              <a:lnSpc>
                <a:spcPct val="100000"/>
              </a:lnSpc>
              <a:spcBef>
                <a:spcPct val="20000"/>
              </a:spcBef>
              <a:spcAft>
                <a:spcPts val="0"/>
              </a:spcAft>
              <a:buClrTx/>
              <a:buSzTx/>
              <a:buFont typeface="Arial" pitchFamily="34" charset="0"/>
              <a:buNone/>
              <a:tabLst/>
              <a:defRPr sz="889">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marL="0" marR="0" lvl="0" indent="0" algn="l" defTabSz="1950839"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2" name="Text Placeholder 5">
            <a:extLst>
              <a:ext uri="{FF2B5EF4-FFF2-40B4-BE49-F238E27FC236}">
                <a16:creationId xmlns:a16="http://schemas.microsoft.com/office/drawing/2014/main" id="{0E5EFEDA-3E37-43AD-B220-272CD5AB8210}"/>
              </a:ext>
            </a:extLst>
          </p:cNvPr>
          <p:cNvSpPr>
            <a:spLocks noGrp="1"/>
          </p:cNvSpPr>
          <p:nvPr>
            <p:ph type="body" sz="quarter" idx="20" hasCustomPrompt="1"/>
          </p:nvPr>
        </p:nvSpPr>
        <p:spPr>
          <a:xfrm>
            <a:off x="228501" y="3442720"/>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OBJECTIVES</a:t>
            </a:r>
          </a:p>
        </p:txBody>
      </p:sp>
      <p:sp>
        <p:nvSpPr>
          <p:cNvPr id="43" name="Text Placeholder 3">
            <a:extLst>
              <a:ext uri="{FF2B5EF4-FFF2-40B4-BE49-F238E27FC236}">
                <a16:creationId xmlns:a16="http://schemas.microsoft.com/office/drawing/2014/main" id="{A1635A13-3BE2-433D-86CD-BF2C5DFB1CAC}"/>
              </a:ext>
            </a:extLst>
          </p:cNvPr>
          <p:cNvSpPr>
            <a:spLocks noGrp="1"/>
          </p:cNvSpPr>
          <p:nvPr>
            <p:ph type="body" sz="quarter" idx="96" hasCustomPrompt="1"/>
          </p:nvPr>
        </p:nvSpPr>
        <p:spPr>
          <a:xfrm>
            <a:off x="220434" y="3583440"/>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a16="http://schemas.microsoft.com/office/drawing/2014/main" id="{79A11AE8-25B9-4617-A357-26AC75DEEB5D}"/>
              </a:ext>
            </a:extLst>
          </p:cNvPr>
          <p:cNvSpPr>
            <a:spLocks noGrp="1"/>
          </p:cNvSpPr>
          <p:nvPr>
            <p:ph type="body" sz="quarter" idx="150" hasCustomPrompt="1"/>
          </p:nvPr>
        </p:nvSpPr>
        <p:spPr>
          <a:xfrm>
            <a:off x="212368" y="912509"/>
            <a:ext cx="11756765" cy="272915"/>
          </a:xfrm>
          <a:prstGeom prst="rect">
            <a:avLst/>
          </a:prstGeom>
        </p:spPr>
        <p:txBody>
          <a:bodyPr anchor="t" anchorCtr="0">
            <a:normAutofit/>
          </a:bodyPr>
          <a:lstStyle>
            <a:lvl1pPr marL="0" indent="0" algn="l">
              <a:buFontTx/>
              <a:buNone/>
              <a:defRPr sz="1067" b="0" i="0">
                <a:solidFill>
                  <a:schemeClr val="accent3">
                    <a:lumMod val="75000"/>
                  </a:schemeClr>
                </a:solidFill>
                <a:latin typeface="Helvetica Light" panose="020B0403020202020204" pitchFamily="34" charset="0"/>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affiliations</a:t>
            </a:r>
          </a:p>
        </p:txBody>
      </p:sp>
      <p:sp>
        <p:nvSpPr>
          <p:cNvPr id="45" name="Text Placeholder 76">
            <a:extLst>
              <a:ext uri="{FF2B5EF4-FFF2-40B4-BE49-F238E27FC236}">
                <a16:creationId xmlns:a16="http://schemas.microsoft.com/office/drawing/2014/main" id="{DE20B24C-E064-41B7-8E83-ACA3CBC68BA9}"/>
              </a:ext>
            </a:extLst>
          </p:cNvPr>
          <p:cNvSpPr>
            <a:spLocks noGrp="1"/>
          </p:cNvSpPr>
          <p:nvPr>
            <p:ph type="body" sz="quarter" idx="151" hasCustomPrompt="1"/>
          </p:nvPr>
        </p:nvSpPr>
        <p:spPr>
          <a:xfrm>
            <a:off x="212367" y="693820"/>
            <a:ext cx="11756767" cy="196086"/>
          </a:xfrm>
          <a:prstGeom prst="rect">
            <a:avLst/>
          </a:prstGeom>
        </p:spPr>
        <p:txBody>
          <a:bodyPr anchor="t" anchorCtr="0">
            <a:normAutofit/>
          </a:bodyPr>
          <a:lstStyle>
            <a:lvl1pPr marL="0" indent="0" algn="l">
              <a:buFontTx/>
              <a:buNone/>
              <a:defRPr sz="1067" b="0" i="0">
                <a:solidFill>
                  <a:schemeClr val="accent3">
                    <a:lumMod val="75000"/>
                  </a:schemeClr>
                </a:solidFill>
                <a:latin typeface="Helvetica Light" panose="020B0403020202020204" pitchFamily="34" charset="0"/>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authors</a:t>
            </a:r>
          </a:p>
        </p:txBody>
      </p:sp>
      <p:sp>
        <p:nvSpPr>
          <p:cNvPr id="46" name="Text Placeholder 76">
            <a:extLst>
              <a:ext uri="{FF2B5EF4-FFF2-40B4-BE49-F238E27FC236}">
                <a16:creationId xmlns:a16="http://schemas.microsoft.com/office/drawing/2014/main" id="{24EC8ED1-A2DF-457D-AF1B-6057B7E77A09}"/>
              </a:ext>
            </a:extLst>
          </p:cNvPr>
          <p:cNvSpPr>
            <a:spLocks noGrp="1"/>
          </p:cNvSpPr>
          <p:nvPr>
            <p:ph type="body" sz="quarter" idx="153" hasCustomPrompt="1"/>
          </p:nvPr>
        </p:nvSpPr>
        <p:spPr>
          <a:xfrm>
            <a:off x="212368" y="242754"/>
            <a:ext cx="11756768" cy="428464"/>
          </a:xfrm>
          <a:prstGeom prst="rect">
            <a:avLst/>
          </a:prstGeom>
        </p:spPr>
        <p:txBody>
          <a:bodyPr anchor="t" anchorCtr="0">
            <a:normAutofit/>
          </a:bodyPr>
          <a:lstStyle>
            <a:lvl1pPr marL="0" indent="0" algn="l">
              <a:buFontTx/>
              <a:buNone/>
              <a:defRPr sz="2667" b="1" i="0">
                <a:solidFill>
                  <a:schemeClr val="accent3">
                    <a:lumMod val="75000"/>
                  </a:schemeClr>
                </a:solidFill>
                <a:latin typeface="Helvetica Light" panose="020B0403020202020204" pitchFamily="34" charset="0"/>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title</a:t>
            </a:r>
          </a:p>
        </p:txBody>
      </p:sp>
      <p:sp>
        <p:nvSpPr>
          <p:cNvPr id="60" name="Text Placeholder 5">
            <a:extLst>
              <a:ext uri="{FF2B5EF4-FFF2-40B4-BE49-F238E27FC236}">
                <a16:creationId xmlns:a16="http://schemas.microsoft.com/office/drawing/2014/main" id="{AC6FA543-F827-4490-8747-E041951E9BBF}"/>
              </a:ext>
            </a:extLst>
          </p:cNvPr>
          <p:cNvSpPr>
            <a:spLocks noGrp="1"/>
          </p:cNvSpPr>
          <p:nvPr>
            <p:ph type="body" sz="quarter" idx="154" hasCustomPrompt="1"/>
          </p:nvPr>
        </p:nvSpPr>
        <p:spPr>
          <a:xfrm>
            <a:off x="3286607" y="1354419"/>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MATERIALS &amp; METHODS</a:t>
            </a:r>
          </a:p>
        </p:txBody>
      </p:sp>
      <p:sp>
        <p:nvSpPr>
          <p:cNvPr id="61" name="Text Placeholder 3">
            <a:extLst>
              <a:ext uri="{FF2B5EF4-FFF2-40B4-BE49-F238E27FC236}">
                <a16:creationId xmlns:a16="http://schemas.microsoft.com/office/drawing/2014/main" id="{E64E7D9A-F726-4A90-AF82-6BEA92F79A12}"/>
              </a:ext>
            </a:extLst>
          </p:cNvPr>
          <p:cNvSpPr>
            <a:spLocks noGrp="1"/>
          </p:cNvSpPr>
          <p:nvPr>
            <p:ph type="body" sz="quarter" idx="155" hasCustomPrompt="1"/>
          </p:nvPr>
        </p:nvSpPr>
        <p:spPr>
          <a:xfrm>
            <a:off x="3278540" y="1495139"/>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a16="http://schemas.microsoft.com/office/drawing/2014/main" id="{1B640BD6-EB1D-4700-B778-118A05A7B6F5}"/>
              </a:ext>
            </a:extLst>
          </p:cNvPr>
          <p:cNvSpPr>
            <a:spLocks noGrp="1"/>
          </p:cNvSpPr>
          <p:nvPr>
            <p:ph type="body" sz="quarter" idx="156" hasCustomPrompt="1"/>
          </p:nvPr>
        </p:nvSpPr>
        <p:spPr>
          <a:xfrm>
            <a:off x="6399662" y="1354419"/>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RESULTS</a:t>
            </a:r>
          </a:p>
        </p:txBody>
      </p:sp>
      <p:sp>
        <p:nvSpPr>
          <p:cNvPr id="63" name="Text Placeholder 3">
            <a:extLst>
              <a:ext uri="{FF2B5EF4-FFF2-40B4-BE49-F238E27FC236}">
                <a16:creationId xmlns:a16="http://schemas.microsoft.com/office/drawing/2014/main" id="{B283546A-80D9-4B28-9B82-150596C41FEC}"/>
              </a:ext>
            </a:extLst>
          </p:cNvPr>
          <p:cNvSpPr>
            <a:spLocks noGrp="1"/>
          </p:cNvSpPr>
          <p:nvPr>
            <p:ph type="body" sz="quarter" idx="157" hasCustomPrompt="1"/>
          </p:nvPr>
        </p:nvSpPr>
        <p:spPr>
          <a:xfrm>
            <a:off x="6391595" y="1495139"/>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a16="http://schemas.microsoft.com/office/drawing/2014/main" id="{5E1384AF-9F19-49D9-8A53-A26A298EAC3D}"/>
              </a:ext>
            </a:extLst>
          </p:cNvPr>
          <p:cNvSpPr>
            <a:spLocks noGrp="1"/>
          </p:cNvSpPr>
          <p:nvPr>
            <p:ph type="body" sz="quarter" idx="158" hasCustomPrompt="1"/>
          </p:nvPr>
        </p:nvSpPr>
        <p:spPr>
          <a:xfrm>
            <a:off x="9465834" y="1354419"/>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CONCLUSIONS</a:t>
            </a:r>
          </a:p>
        </p:txBody>
      </p:sp>
      <p:sp>
        <p:nvSpPr>
          <p:cNvPr id="65" name="Text Placeholder 3">
            <a:extLst>
              <a:ext uri="{FF2B5EF4-FFF2-40B4-BE49-F238E27FC236}">
                <a16:creationId xmlns:a16="http://schemas.microsoft.com/office/drawing/2014/main" id="{15D1E702-5B96-4332-80AA-CCCE21ACA4CE}"/>
              </a:ext>
            </a:extLst>
          </p:cNvPr>
          <p:cNvSpPr>
            <a:spLocks noGrp="1"/>
          </p:cNvSpPr>
          <p:nvPr>
            <p:ph type="body" sz="quarter" idx="159" hasCustomPrompt="1"/>
          </p:nvPr>
        </p:nvSpPr>
        <p:spPr>
          <a:xfrm>
            <a:off x="9457767" y="1495139"/>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66" name="Text Placeholder 5">
            <a:extLst>
              <a:ext uri="{FF2B5EF4-FFF2-40B4-BE49-F238E27FC236}">
                <a16:creationId xmlns:a16="http://schemas.microsoft.com/office/drawing/2014/main" id="{CE357490-F76D-492A-B9A5-AC21C99ED668}"/>
              </a:ext>
            </a:extLst>
          </p:cNvPr>
          <p:cNvSpPr>
            <a:spLocks noGrp="1"/>
          </p:cNvSpPr>
          <p:nvPr>
            <p:ph type="body" sz="quarter" idx="160" hasCustomPrompt="1"/>
          </p:nvPr>
        </p:nvSpPr>
        <p:spPr>
          <a:xfrm>
            <a:off x="9465834" y="3442720"/>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REFERENCES</a:t>
            </a:r>
          </a:p>
        </p:txBody>
      </p:sp>
      <p:sp>
        <p:nvSpPr>
          <p:cNvPr id="67" name="Text Placeholder 3">
            <a:extLst>
              <a:ext uri="{FF2B5EF4-FFF2-40B4-BE49-F238E27FC236}">
                <a16:creationId xmlns:a16="http://schemas.microsoft.com/office/drawing/2014/main" id="{D2FD8B10-7AE9-41E1-BCA5-8F9E1442A8E5}"/>
              </a:ext>
            </a:extLst>
          </p:cNvPr>
          <p:cNvSpPr>
            <a:spLocks noGrp="1"/>
          </p:cNvSpPr>
          <p:nvPr>
            <p:ph type="body" sz="quarter" idx="161" hasCustomPrompt="1"/>
          </p:nvPr>
        </p:nvSpPr>
        <p:spPr>
          <a:xfrm>
            <a:off x="9457767" y="3583440"/>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49328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7B13-08A0-9E4C-B2B5-E8E2A3FE9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9D538-6978-3D40-98EB-EEF167C1F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70C44-098D-C640-909A-358F48914271}"/>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5" name="Footer Placeholder 4">
            <a:extLst>
              <a:ext uri="{FF2B5EF4-FFF2-40B4-BE49-F238E27FC236}">
                <a16:creationId xmlns:a16="http://schemas.microsoft.com/office/drawing/2014/main" id="{DBCB849E-768A-5F40-8903-60B3C6AFA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40DC1-886E-3241-ADEE-1692057BD421}"/>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2878178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31FD-CB03-F24B-A1EA-4BF24CDCBA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4C0175-11E8-FB4B-8ECC-E5B8683CD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0C94A-9139-E24C-AB4B-95831E7E8B37}"/>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5" name="Footer Placeholder 4">
            <a:extLst>
              <a:ext uri="{FF2B5EF4-FFF2-40B4-BE49-F238E27FC236}">
                <a16:creationId xmlns:a16="http://schemas.microsoft.com/office/drawing/2014/main" id="{B911CB7F-FF5E-0743-BA72-9B55F0435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2EB62-51C5-3C4A-BC62-56D8C304A8D9}"/>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1197759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F928-3967-A64A-9193-B9CBDA387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FAE58-DA35-154E-8DAE-5133CE7D7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5F69F7-4CBD-B148-A0E9-0808A55F3D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E08C23-FDFF-EB4E-B44A-37E6DF684707}"/>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6" name="Footer Placeholder 5">
            <a:extLst>
              <a:ext uri="{FF2B5EF4-FFF2-40B4-BE49-F238E27FC236}">
                <a16:creationId xmlns:a16="http://schemas.microsoft.com/office/drawing/2014/main" id="{A079C848-71AB-B242-A9D1-7D526A377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4F55D-3B39-2C49-8BAC-D9B9CA2F382C}"/>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2418277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9F9C-9D46-A843-B4D1-71FD8C9565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12C58-06B0-D34C-8619-6722536A6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EB0C8E-944E-C342-B3A8-F60EC2EEE0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2A2D6-E5D3-DF4C-AA59-FC5BFC211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4AC11-9117-A347-B754-FBDFE0704D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D6B52-718E-0447-B755-854A4513DF3A}"/>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8" name="Footer Placeholder 7">
            <a:extLst>
              <a:ext uri="{FF2B5EF4-FFF2-40B4-BE49-F238E27FC236}">
                <a16:creationId xmlns:a16="http://schemas.microsoft.com/office/drawing/2014/main" id="{B789CBE0-0AF0-D945-9FDE-DA91C96CDE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13B02A-742A-8644-BCB9-ED8F37665087}"/>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4066991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C6DE-AFB2-5141-836C-D4E646E08E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EA0E2-9952-7E45-8CF7-BA965A6DD2FB}"/>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4" name="Footer Placeholder 3">
            <a:extLst>
              <a:ext uri="{FF2B5EF4-FFF2-40B4-BE49-F238E27FC236}">
                <a16:creationId xmlns:a16="http://schemas.microsoft.com/office/drawing/2014/main" id="{61F653BA-132C-CC47-9B82-8A46423094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9525C7-697B-974C-8980-2F03FC2FD5B9}"/>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2904925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3294E-A563-0E49-A37A-0F29AF78F7E4}"/>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3" name="Footer Placeholder 2">
            <a:extLst>
              <a:ext uri="{FF2B5EF4-FFF2-40B4-BE49-F238E27FC236}">
                <a16:creationId xmlns:a16="http://schemas.microsoft.com/office/drawing/2014/main" id="{C81CC887-D543-A944-AC55-8693D6E34B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81D4FB-7393-8046-BE74-60A16143B9C4}"/>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346053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35E3-F025-B24E-B407-8021886C3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4E187-8F0A-3E47-AE7A-96B902D9F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2F968-3DB8-744A-8535-F3306927E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9F0EE-49E4-A84C-9223-2CB339F1E08B}"/>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6" name="Footer Placeholder 5">
            <a:extLst>
              <a:ext uri="{FF2B5EF4-FFF2-40B4-BE49-F238E27FC236}">
                <a16:creationId xmlns:a16="http://schemas.microsoft.com/office/drawing/2014/main" id="{50F2B9D3-D68B-8140-BC16-76C48203B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6795C-A1B9-4949-B620-47B0FAB5C1C9}"/>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4121412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8B9-6D00-F94A-A581-2DD655ADB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07E64-0537-5D41-AA12-C55803EF2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81732B-4A27-B244-9A12-9036AA0A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CBF2B-791A-454F-A967-15983950AA37}"/>
              </a:ext>
            </a:extLst>
          </p:cNvPr>
          <p:cNvSpPr>
            <a:spLocks noGrp="1"/>
          </p:cNvSpPr>
          <p:nvPr>
            <p:ph type="dt" sz="half" idx="10"/>
          </p:nvPr>
        </p:nvSpPr>
        <p:spPr/>
        <p:txBody>
          <a:bodyPr/>
          <a:lstStyle/>
          <a:p>
            <a:fld id="{BA6D3B62-267D-664B-BF0C-AEBAC01EC48B}" type="datetimeFigureOut">
              <a:rPr lang="en-US" smtClean="0"/>
              <a:t>5/13/25</a:t>
            </a:fld>
            <a:endParaRPr lang="en-US"/>
          </a:p>
        </p:txBody>
      </p:sp>
      <p:sp>
        <p:nvSpPr>
          <p:cNvPr id="6" name="Footer Placeholder 5">
            <a:extLst>
              <a:ext uri="{FF2B5EF4-FFF2-40B4-BE49-F238E27FC236}">
                <a16:creationId xmlns:a16="http://schemas.microsoft.com/office/drawing/2014/main" id="{2B5DE318-6A07-754E-B67B-29AED87BE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4912D-CC71-6141-99CE-05014F784EFC}"/>
              </a:ext>
            </a:extLst>
          </p:cNvPr>
          <p:cNvSpPr>
            <a:spLocks noGrp="1"/>
          </p:cNvSpPr>
          <p:nvPr>
            <p:ph type="sldNum" sz="quarter" idx="12"/>
          </p:nvPr>
        </p:nvSpPr>
        <p:spPr/>
        <p:txBody>
          <a:bodyPr/>
          <a:lstStyle/>
          <a:p>
            <a:fld id="{8BDACB68-91C7-CA47-A1D4-731B0E7964C7}" type="slidenum">
              <a:rPr lang="en-US" smtClean="0"/>
              <a:t>‹#›</a:t>
            </a:fld>
            <a:endParaRPr lang="en-US"/>
          </a:p>
        </p:txBody>
      </p:sp>
    </p:spTree>
    <p:extLst>
      <p:ext uri="{BB962C8B-B14F-4D97-AF65-F5344CB8AC3E}">
        <p14:creationId xmlns:p14="http://schemas.microsoft.com/office/powerpoint/2010/main" val="374273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64960-B1CC-4F46-9F46-F18B8E748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1D900-1279-3D4F-9698-C9EDB1C68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F54A0-1CCA-4C48-A7D8-D5F50AE5B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D3B62-267D-664B-BF0C-AEBAC01EC48B}" type="datetimeFigureOut">
              <a:rPr lang="en-US" smtClean="0"/>
              <a:t>5/13/25</a:t>
            </a:fld>
            <a:endParaRPr lang="en-US"/>
          </a:p>
        </p:txBody>
      </p:sp>
      <p:sp>
        <p:nvSpPr>
          <p:cNvPr id="5" name="Footer Placeholder 4">
            <a:extLst>
              <a:ext uri="{FF2B5EF4-FFF2-40B4-BE49-F238E27FC236}">
                <a16:creationId xmlns:a16="http://schemas.microsoft.com/office/drawing/2014/main" id="{8B6159ED-268C-B047-BD17-43FD99CB9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3699F9-BAE0-9446-8CBE-C036E81C2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ACB68-91C7-CA47-A1D4-731B0E7964C7}" type="slidenum">
              <a:rPr lang="en-US" smtClean="0"/>
              <a:t>‹#›</a:t>
            </a:fld>
            <a:endParaRPr lang="en-US"/>
          </a:p>
        </p:txBody>
      </p:sp>
    </p:spTree>
    <p:extLst>
      <p:ext uri="{BB962C8B-B14F-4D97-AF65-F5344CB8AC3E}">
        <p14:creationId xmlns:p14="http://schemas.microsoft.com/office/powerpoint/2010/main" val="317467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oleObject" Target="../embeddings/Microsoft_Excel_Chart.xls"/><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11" Type="http://schemas.openxmlformats.org/officeDocument/2006/relationships/oleObject" Target="../embeddings/oleObject2.bin"/><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oleObject" Target="../embeddings/oleObject1.bin"/><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E6D3567-806A-F91A-5C7F-061258302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521" y="2121965"/>
            <a:ext cx="2839460" cy="150621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1" y="5668113"/>
            <a:ext cx="2530833" cy="1160604"/>
          </a:xfrm>
          <a:prstGeom prst="rect">
            <a:avLst/>
          </a:prstGeom>
        </p:spPr>
      </p:pic>
      <p:sp>
        <p:nvSpPr>
          <p:cNvPr id="86" name="Text Placeholder 85">
            <a:extLst>
              <a:ext uri="{FF2B5EF4-FFF2-40B4-BE49-F238E27FC236}">
                <a16:creationId xmlns:a16="http://schemas.microsoft.com/office/drawing/2014/main" id="{54E940FA-0A67-6044-9B90-08A8B41B2058}"/>
              </a:ext>
            </a:extLst>
          </p:cNvPr>
          <p:cNvSpPr>
            <a:spLocks noGrp="1"/>
          </p:cNvSpPr>
          <p:nvPr>
            <p:ph type="body" sz="quarter" idx="10"/>
          </p:nvPr>
        </p:nvSpPr>
        <p:spPr>
          <a:xfrm>
            <a:off x="212367" y="1208027"/>
            <a:ext cx="2828545" cy="2364233"/>
          </a:xfrm>
        </p:spPr>
        <p:txBody>
          <a:bodyPr/>
          <a:lstStyle/>
          <a:p>
            <a:r>
              <a:rPr lang="en-US" b="1" dirty="0"/>
              <a:t>Background: </a:t>
            </a:r>
            <a:endParaRPr lang="en-US" dirty="0"/>
          </a:p>
          <a:p>
            <a:r>
              <a:rPr lang="en-US" dirty="0"/>
              <a:t>Admission to hospital with cardiogenic shock or refractory fluid overload as a complication of heart failure confers a poor prognosis.</a:t>
            </a:r>
          </a:p>
          <a:p>
            <a:r>
              <a:rPr lang="en-US" dirty="0"/>
              <a:t>One strategy is to provide temporary inotropic support, e.g. with the calcium sensitizer levosimendan, whilst targeted therapies (including diuretics, prognostic heart failure medications and cardiac resynchronization) demonstrate effect. </a:t>
            </a:r>
          </a:p>
          <a:p>
            <a:r>
              <a:rPr lang="en-US" dirty="0"/>
              <a:t>However, such inotropic agents require central venous access, invasive monitoring, and are rarely administered outside a Level 2/3 environment. These measures may be inappropriate heart failure patients.</a:t>
            </a:r>
          </a:p>
          <a:p>
            <a:endParaRPr lang="en-US" dirty="0"/>
          </a:p>
          <a:p>
            <a:endParaRPr lang="en-US" dirty="0"/>
          </a:p>
        </p:txBody>
      </p:sp>
      <p:sp>
        <p:nvSpPr>
          <p:cNvPr id="87" name="Text Placeholder 86">
            <a:extLst>
              <a:ext uri="{FF2B5EF4-FFF2-40B4-BE49-F238E27FC236}">
                <a16:creationId xmlns:a16="http://schemas.microsoft.com/office/drawing/2014/main" id="{B4187C71-ECFD-6B47-A66C-1F539709DFCA}"/>
              </a:ext>
            </a:extLst>
          </p:cNvPr>
          <p:cNvSpPr>
            <a:spLocks noGrp="1"/>
          </p:cNvSpPr>
          <p:nvPr>
            <p:ph type="body" sz="quarter" idx="20"/>
          </p:nvPr>
        </p:nvSpPr>
        <p:spPr>
          <a:xfrm>
            <a:off x="212366" y="3712979"/>
            <a:ext cx="2828545" cy="124771"/>
          </a:xfrm>
          <a:solidFill>
            <a:srgbClr val="0070C0"/>
          </a:solidFill>
        </p:spPr>
        <p:txBody>
          <a:bodyPr/>
          <a:lstStyle/>
          <a:p>
            <a:r>
              <a:rPr lang="en-US" dirty="0"/>
              <a:t>OBJECTIVES</a:t>
            </a:r>
          </a:p>
        </p:txBody>
      </p:sp>
      <p:sp>
        <p:nvSpPr>
          <p:cNvPr id="88" name="Text Placeholder 87">
            <a:extLst>
              <a:ext uri="{FF2B5EF4-FFF2-40B4-BE49-F238E27FC236}">
                <a16:creationId xmlns:a16="http://schemas.microsoft.com/office/drawing/2014/main" id="{6C15B2DA-8B2C-594B-B2B6-6318B6A2B19A}"/>
              </a:ext>
            </a:extLst>
          </p:cNvPr>
          <p:cNvSpPr>
            <a:spLocks noGrp="1"/>
          </p:cNvSpPr>
          <p:nvPr>
            <p:ph type="body" sz="quarter" idx="96"/>
          </p:nvPr>
        </p:nvSpPr>
        <p:spPr>
          <a:xfrm>
            <a:off x="212366" y="3863700"/>
            <a:ext cx="2828545" cy="1969815"/>
          </a:xfrm>
        </p:spPr>
        <p:txBody>
          <a:bodyPr/>
          <a:lstStyle/>
          <a:p>
            <a:pPr marL="228600" indent="-228600">
              <a:buAutoNum type="arabicPeriod"/>
            </a:pPr>
            <a:r>
              <a:rPr lang="en-US" dirty="0"/>
              <a:t>Understand the demand for inotropic support with levosimendan in heart failure patients presenting with cardiogenic shock or refractory fluid overload across our network hospitals.</a:t>
            </a:r>
          </a:p>
          <a:p>
            <a:pPr marL="228600" indent="-228600">
              <a:buAutoNum type="arabicPeriod"/>
            </a:pPr>
            <a:r>
              <a:rPr lang="en-US" dirty="0"/>
              <a:t>Ascertain barriers to administering inotropic support outside a Level 2/3 environment, to enable more timely treatment with streamlined medical +/- device therapy, or palliative care planning as appropriate, whilst minimizing disruption for the patient</a:t>
            </a:r>
          </a:p>
          <a:p>
            <a:pPr marL="228600" indent="-228600">
              <a:buAutoNum type="arabicPeriod"/>
            </a:pPr>
            <a:r>
              <a:rPr lang="en-US" dirty="0"/>
              <a:t>Design a care pathway, in a high-visibility bay on a heart failure ward, defining treatment goals for the patient, with input from key stakeholders including nursing staff, pharmacists and critical care outreach.</a:t>
            </a:r>
          </a:p>
        </p:txBody>
      </p:sp>
      <p:sp>
        <p:nvSpPr>
          <p:cNvPr id="89" name="Text Placeholder 88">
            <a:extLst>
              <a:ext uri="{FF2B5EF4-FFF2-40B4-BE49-F238E27FC236}">
                <a16:creationId xmlns:a16="http://schemas.microsoft.com/office/drawing/2014/main" id="{856C56E4-B308-EC47-9D52-AE5F06EA5611}"/>
              </a:ext>
            </a:extLst>
          </p:cNvPr>
          <p:cNvSpPr>
            <a:spLocks noGrp="1"/>
          </p:cNvSpPr>
          <p:nvPr>
            <p:ph type="body" sz="quarter" idx="150"/>
          </p:nvPr>
        </p:nvSpPr>
        <p:spPr/>
        <p:txBody>
          <a:bodyPr/>
          <a:lstStyle/>
          <a:p>
            <a:r>
              <a:rPr lang="en-GB" dirty="0"/>
              <a:t>Barts Heart Centre, St Bartholomew’s Hospital, Barts Health NHS Trust, London, UK</a:t>
            </a:r>
            <a:endParaRPr lang="en-US" dirty="0"/>
          </a:p>
        </p:txBody>
      </p:sp>
      <p:sp>
        <p:nvSpPr>
          <p:cNvPr id="90" name="Text Placeholder 89">
            <a:extLst>
              <a:ext uri="{FF2B5EF4-FFF2-40B4-BE49-F238E27FC236}">
                <a16:creationId xmlns:a16="http://schemas.microsoft.com/office/drawing/2014/main" id="{9E09AC8A-EFEB-F041-A2D4-EA4A12D9025D}"/>
              </a:ext>
            </a:extLst>
          </p:cNvPr>
          <p:cNvSpPr>
            <a:spLocks noGrp="1"/>
          </p:cNvSpPr>
          <p:nvPr>
            <p:ph type="body" sz="quarter" idx="151"/>
          </p:nvPr>
        </p:nvSpPr>
        <p:spPr/>
        <p:txBody>
          <a:bodyPr>
            <a:normAutofit fontScale="85000" lnSpcReduction="20000"/>
          </a:bodyPr>
          <a:lstStyle/>
          <a:p>
            <a:r>
              <a:rPr lang="en-US" dirty="0"/>
              <a:t>James Brown, Christopher Primus, Paul Wright, Martin Thomas.</a:t>
            </a:r>
          </a:p>
        </p:txBody>
      </p:sp>
      <p:sp>
        <p:nvSpPr>
          <p:cNvPr id="91" name="Text Placeholder 90">
            <a:extLst>
              <a:ext uri="{FF2B5EF4-FFF2-40B4-BE49-F238E27FC236}">
                <a16:creationId xmlns:a16="http://schemas.microsoft.com/office/drawing/2014/main" id="{404D54C2-4DBF-9848-8091-A0F24939AFE0}"/>
              </a:ext>
            </a:extLst>
          </p:cNvPr>
          <p:cNvSpPr>
            <a:spLocks noGrp="1"/>
          </p:cNvSpPr>
          <p:nvPr>
            <p:ph type="body" sz="quarter" idx="153"/>
          </p:nvPr>
        </p:nvSpPr>
        <p:spPr/>
        <p:txBody>
          <a:bodyPr>
            <a:normAutofit fontScale="92500"/>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Patient-centred inotropic support - designing compassionate pathways for heart failure patients with decompensation</a:t>
            </a:r>
          </a:p>
          <a:p>
            <a:endParaRPr lang="en-US" dirty="0"/>
          </a:p>
        </p:txBody>
      </p:sp>
      <p:sp>
        <p:nvSpPr>
          <p:cNvPr id="92" name="Text Placeholder 91">
            <a:extLst>
              <a:ext uri="{FF2B5EF4-FFF2-40B4-BE49-F238E27FC236}">
                <a16:creationId xmlns:a16="http://schemas.microsoft.com/office/drawing/2014/main" id="{DCCCC67C-A4E2-BB41-ADB1-C91B00FFCFF1}"/>
              </a:ext>
            </a:extLst>
          </p:cNvPr>
          <p:cNvSpPr>
            <a:spLocks noGrp="1"/>
          </p:cNvSpPr>
          <p:nvPr>
            <p:ph type="body" sz="quarter" idx="154"/>
          </p:nvPr>
        </p:nvSpPr>
        <p:spPr>
          <a:xfrm>
            <a:off x="3278539" y="1346883"/>
            <a:ext cx="2521866" cy="129540"/>
          </a:xfrm>
          <a:solidFill>
            <a:srgbClr val="0070C0"/>
          </a:solidFill>
        </p:spPr>
        <p:txBody>
          <a:bodyPr/>
          <a:lstStyle/>
          <a:p>
            <a:r>
              <a:rPr lang="en-US" dirty="0"/>
              <a:t>MATERIALS &amp; METHODS</a:t>
            </a:r>
          </a:p>
        </p:txBody>
      </p:sp>
      <p:sp>
        <p:nvSpPr>
          <p:cNvPr id="94" name="Text Placeholder 93">
            <a:extLst>
              <a:ext uri="{FF2B5EF4-FFF2-40B4-BE49-F238E27FC236}">
                <a16:creationId xmlns:a16="http://schemas.microsoft.com/office/drawing/2014/main" id="{310028D7-6A4E-4942-8BF3-3B94B14F6356}"/>
              </a:ext>
            </a:extLst>
          </p:cNvPr>
          <p:cNvSpPr>
            <a:spLocks noGrp="1"/>
          </p:cNvSpPr>
          <p:nvPr>
            <p:ph type="body" sz="quarter" idx="156"/>
          </p:nvPr>
        </p:nvSpPr>
        <p:spPr>
          <a:xfrm>
            <a:off x="3278539" y="4213765"/>
            <a:ext cx="2521866" cy="129540"/>
          </a:xfrm>
          <a:solidFill>
            <a:srgbClr val="0070C0"/>
          </a:solidFill>
        </p:spPr>
        <p:txBody>
          <a:bodyPr/>
          <a:lstStyle/>
          <a:p>
            <a:r>
              <a:rPr lang="en-US" dirty="0"/>
              <a:t>RESULTS</a:t>
            </a:r>
          </a:p>
        </p:txBody>
      </p:sp>
      <p:sp>
        <p:nvSpPr>
          <p:cNvPr id="95" name="Text Placeholder 94">
            <a:extLst>
              <a:ext uri="{FF2B5EF4-FFF2-40B4-BE49-F238E27FC236}">
                <a16:creationId xmlns:a16="http://schemas.microsoft.com/office/drawing/2014/main" id="{E2FCD445-A5FF-DA43-AEFE-41915357260A}"/>
              </a:ext>
            </a:extLst>
          </p:cNvPr>
          <p:cNvSpPr>
            <a:spLocks noGrp="1"/>
          </p:cNvSpPr>
          <p:nvPr>
            <p:ph type="body" sz="quarter" idx="157"/>
          </p:nvPr>
        </p:nvSpPr>
        <p:spPr>
          <a:xfrm>
            <a:off x="6164914" y="1476422"/>
            <a:ext cx="2928067" cy="1149695"/>
          </a:xfrm>
        </p:spPr>
        <p:txBody>
          <a:bodyPr/>
          <a:lstStyle/>
          <a:p>
            <a:pPr>
              <a:spcBef>
                <a:spcPts val="400"/>
              </a:spcBef>
            </a:pPr>
            <a:r>
              <a:rPr lang="en-US" b="1" dirty="0"/>
              <a:t>Review of data:</a:t>
            </a:r>
          </a:p>
          <a:p>
            <a:pPr>
              <a:spcBef>
                <a:spcPts val="400"/>
              </a:spcBef>
            </a:pPr>
            <a:r>
              <a:rPr lang="en-US" dirty="0"/>
              <a:t>The majority of heart failure patients (86%) treated with levosimendan did not have separate indications for ITU treatment. This allows stratification of patients, particularly as availability of ITU beds may be limited, resulting in treatment delays.</a:t>
            </a:r>
          </a:p>
          <a:p>
            <a:pPr>
              <a:spcBef>
                <a:spcPts val="400"/>
              </a:spcBef>
            </a:pPr>
            <a:r>
              <a:rPr lang="en-US" dirty="0"/>
              <a:t>This would equate to 8-10 patients per year with an indication for levosimendan without ITU requirements.</a:t>
            </a:r>
          </a:p>
          <a:p>
            <a:br>
              <a:rPr lang="en-US" dirty="0"/>
            </a:br>
            <a:endParaRPr lang="en-US" dirty="0"/>
          </a:p>
          <a:p>
            <a:endParaRPr lang="en-US" dirty="0"/>
          </a:p>
        </p:txBody>
      </p:sp>
      <p:sp>
        <p:nvSpPr>
          <p:cNvPr id="96" name="Text Placeholder 95">
            <a:extLst>
              <a:ext uri="{FF2B5EF4-FFF2-40B4-BE49-F238E27FC236}">
                <a16:creationId xmlns:a16="http://schemas.microsoft.com/office/drawing/2014/main" id="{E3AEC771-49CF-224F-B6DE-438C45C76327}"/>
              </a:ext>
            </a:extLst>
          </p:cNvPr>
          <p:cNvSpPr>
            <a:spLocks noGrp="1"/>
          </p:cNvSpPr>
          <p:nvPr>
            <p:ph type="body" sz="quarter" idx="158"/>
          </p:nvPr>
        </p:nvSpPr>
        <p:spPr>
          <a:xfrm>
            <a:off x="9327732" y="1346883"/>
            <a:ext cx="2521866" cy="129540"/>
          </a:xfrm>
          <a:solidFill>
            <a:srgbClr val="0070C0"/>
          </a:solidFill>
        </p:spPr>
        <p:txBody>
          <a:bodyPr/>
          <a:lstStyle/>
          <a:p>
            <a:r>
              <a:rPr lang="en-US" dirty="0"/>
              <a:t>CONCLUSIONS</a:t>
            </a:r>
          </a:p>
        </p:txBody>
      </p:sp>
      <p:sp>
        <p:nvSpPr>
          <p:cNvPr id="97" name="Text Placeholder 96">
            <a:extLst>
              <a:ext uri="{FF2B5EF4-FFF2-40B4-BE49-F238E27FC236}">
                <a16:creationId xmlns:a16="http://schemas.microsoft.com/office/drawing/2014/main" id="{13216ACC-1200-2E45-916F-6758B871B070}"/>
              </a:ext>
            </a:extLst>
          </p:cNvPr>
          <p:cNvSpPr>
            <a:spLocks noGrp="1"/>
          </p:cNvSpPr>
          <p:nvPr>
            <p:ph type="body" sz="quarter" idx="159"/>
          </p:nvPr>
        </p:nvSpPr>
        <p:spPr>
          <a:xfrm>
            <a:off x="9181589" y="1487602"/>
            <a:ext cx="2787544" cy="1093795"/>
          </a:xfrm>
        </p:spPr>
        <p:txBody>
          <a:bodyPr/>
          <a:lstStyle/>
          <a:p>
            <a:pPr>
              <a:spcBef>
                <a:spcPts val="400"/>
              </a:spcBef>
            </a:pPr>
            <a:r>
              <a:rPr lang="en-US" dirty="0"/>
              <a:t>Pathway Design in final stages.</a:t>
            </a:r>
          </a:p>
          <a:p>
            <a:pPr>
              <a:spcBef>
                <a:spcPts val="400"/>
              </a:spcBef>
            </a:pPr>
            <a:r>
              <a:rPr lang="en-US" dirty="0"/>
              <a:t>Cost-benefit analysis (ITU days saving and improved patient flow) in progress. </a:t>
            </a:r>
          </a:p>
          <a:p>
            <a:pPr>
              <a:spcBef>
                <a:spcPts val="400"/>
              </a:spcBef>
            </a:pPr>
            <a:r>
              <a:rPr lang="en-US" dirty="0"/>
              <a:t>Patient survey planned. </a:t>
            </a:r>
          </a:p>
          <a:p>
            <a:pPr>
              <a:spcBef>
                <a:spcPts val="400"/>
              </a:spcBef>
            </a:pPr>
            <a:r>
              <a:rPr lang="en-US" dirty="0"/>
              <a:t>Ward-based levosimendan with appropriate safeguards has the potential to improve patient comfort and streamline their care, whether that involves rapid treatment escalation, or allowing the opportunity for discharge to where the patient wishes to die.</a:t>
            </a:r>
          </a:p>
        </p:txBody>
      </p:sp>
      <p:sp>
        <p:nvSpPr>
          <p:cNvPr id="98" name="Text Placeholder 97">
            <a:extLst>
              <a:ext uri="{FF2B5EF4-FFF2-40B4-BE49-F238E27FC236}">
                <a16:creationId xmlns:a16="http://schemas.microsoft.com/office/drawing/2014/main" id="{AA197EA5-3D4F-1F40-8DF6-105099D1076F}"/>
              </a:ext>
            </a:extLst>
          </p:cNvPr>
          <p:cNvSpPr>
            <a:spLocks noGrp="1"/>
          </p:cNvSpPr>
          <p:nvPr>
            <p:ph type="body" sz="quarter" idx="160"/>
          </p:nvPr>
        </p:nvSpPr>
        <p:spPr>
          <a:xfrm>
            <a:off x="9327732" y="5599350"/>
            <a:ext cx="2521866" cy="129540"/>
          </a:xfrm>
          <a:solidFill>
            <a:srgbClr val="0070C0"/>
          </a:solidFill>
        </p:spPr>
        <p:txBody>
          <a:bodyPr/>
          <a:lstStyle/>
          <a:p>
            <a:r>
              <a:rPr lang="en-US" dirty="0"/>
              <a:t>REFERENCES</a:t>
            </a:r>
          </a:p>
        </p:txBody>
      </p:sp>
      <p:sp>
        <p:nvSpPr>
          <p:cNvPr id="99" name="Text Placeholder 98">
            <a:extLst>
              <a:ext uri="{FF2B5EF4-FFF2-40B4-BE49-F238E27FC236}">
                <a16:creationId xmlns:a16="http://schemas.microsoft.com/office/drawing/2014/main" id="{9695E6E0-07FE-C942-AC81-6CCD4083F2AD}"/>
              </a:ext>
            </a:extLst>
          </p:cNvPr>
          <p:cNvSpPr>
            <a:spLocks noGrp="1"/>
          </p:cNvSpPr>
          <p:nvPr>
            <p:ph type="body" sz="quarter" idx="161"/>
          </p:nvPr>
        </p:nvSpPr>
        <p:spPr>
          <a:xfrm>
            <a:off x="3278539" y="4445448"/>
            <a:ext cx="2521866" cy="1268016"/>
          </a:xfrm>
        </p:spPr>
        <p:txBody>
          <a:bodyPr/>
          <a:lstStyle/>
          <a:p>
            <a:r>
              <a:rPr lang="en-US" b="1" dirty="0"/>
              <a:t>Audit:</a:t>
            </a:r>
          </a:p>
          <a:p>
            <a:pPr>
              <a:spcBef>
                <a:spcPts val="600"/>
              </a:spcBef>
            </a:pPr>
            <a:r>
              <a:rPr lang="en-US" dirty="0"/>
              <a:t>The majority (71/86) of levosimendan treatments were at Barts Heart Centre.</a:t>
            </a:r>
          </a:p>
          <a:p>
            <a:pPr>
              <a:spcBef>
                <a:spcPts val="600"/>
              </a:spcBef>
            </a:pPr>
            <a:r>
              <a:rPr lang="en-US" dirty="0"/>
              <a:t>Of the 41 individual patients  treated at BHC with levosimendan, 29 were  heart failure patients (3 ACHD, 4 device-extraction, 5 post-operative).</a:t>
            </a:r>
          </a:p>
          <a:p>
            <a:pPr>
              <a:spcBef>
                <a:spcPts val="600"/>
              </a:spcBef>
            </a:pPr>
            <a:r>
              <a:rPr lang="en-US" dirty="0"/>
              <a:t>Heart failure patients received levosimendan on ITU in 72% of cases, CCU in 28% of cases.</a:t>
            </a:r>
          </a:p>
          <a:p>
            <a:endParaRPr lang="en-US" dirty="0"/>
          </a:p>
        </p:txBody>
      </p:sp>
      <p:pic>
        <p:nvPicPr>
          <p:cNvPr id="1026" name="Picture 2" descr="Barts Health NHS Trust – Survey – Tower Hamlets CVS">
            <a:extLst>
              <a:ext uri="{FF2B5EF4-FFF2-40B4-BE49-F238E27FC236}">
                <a16:creationId xmlns:a16="http://schemas.microsoft.com/office/drawing/2014/main" id="{2D09E4C4-D50C-3D39-13B4-14BD810FE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3889" y="528476"/>
            <a:ext cx="2195709" cy="7941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E75FA77-A4C7-2850-41E2-49A79F6E8084}"/>
              </a:ext>
            </a:extLst>
          </p:cNvPr>
          <p:cNvSpPr>
            <a:spLocks noGrp="1"/>
          </p:cNvSpPr>
          <p:nvPr>
            <p:ph type="body" sz="quarter" idx="155"/>
          </p:nvPr>
        </p:nvSpPr>
        <p:spPr>
          <a:xfrm>
            <a:off x="3278539" y="1495139"/>
            <a:ext cx="2748549" cy="2671748"/>
          </a:xfrm>
        </p:spPr>
        <p:txBody>
          <a:bodyPr/>
          <a:lstStyle/>
          <a:p>
            <a:r>
              <a:rPr lang="en-US" b="1" dirty="0"/>
              <a:t>Audit: </a:t>
            </a:r>
            <a:r>
              <a:rPr lang="en-US" dirty="0"/>
              <a:t>All prescriptions for levosimendan across the 4 network hospitals between 2022 and 2024(36 months) were reviewed. The majority (77/86) were at the Barts Heart Centre. All case notes were reviewed and demographics, aetiology of heart failure and indication for therapy were recorded. The ward environment where levosimendan was administered, as well as length of stay and inpatient and 6 month mortality were also determined. </a:t>
            </a:r>
          </a:p>
          <a:p>
            <a:r>
              <a:rPr lang="en-US" b="1" dirty="0"/>
              <a:t>Review of data:</a:t>
            </a:r>
            <a:r>
              <a:rPr lang="en-US" dirty="0"/>
              <a:t> potential patient groups that could benefit from ward-based levosimendan administration characterised.</a:t>
            </a:r>
          </a:p>
          <a:p>
            <a:r>
              <a:rPr lang="en-US" b="1" dirty="0"/>
              <a:t>Consultation: </a:t>
            </a:r>
            <a:r>
              <a:rPr lang="en-US" dirty="0"/>
              <a:t>extensive discussion with major stakeholders including:</a:t>
            </a:r>
          </a:p>
          <a:p>
            <a:pPr marL="228600" indent="-228600">
              <a:lnSpc>
                <a:spcPct val="100000"/>
              </a:lnSpc>
              <a:spcBef>
                <a:spcPts val="400"/>
              </a:spcBef>
              <a:buAutoNum type="arabicPeriod"/>
            </a:pPr>
            <a:r>
              <a:rPr lang="en-US" dirty="0"/>
              <a:t>Nursing staff – Ward Sister and Matron</a:t>
            </a:r>
          </a:p>
          <a:p>
            <a:pPr marL="228600" indent="-228600">
              <a:lnSpc>
                <a:spcPct val="100000"/>
              </a:lnSpc>
              <a:spcBef>
                <a:spcPts val="400"/>
              </a:spcBef>
              <a:buAutoNum type="arabicPeriod"/>
            </a:pPr>
            <a:r>
              <a:rPr lang="en-US" dirty="0"/>
              <a:t>Lead Pharmacist</a:t>
            </a:r>
          </a:p>
          <a:p>
            <a:pPr marL="228600" indent="-228600">
              <a:lnSpc>
                <a:spcPct val="100000"/>
              </a:lnSpc>
              <a:spcBef>
                <a:spcPts val="400"/>
              </a:spcBef>
              <a:buAutoNum type="arabicPeriod"/>
            </a:pPr>
            <a:r>
              <a:rPr lang="en-US" dirty="0"/>
              <a:t>Critical Care Outreach Team and ICU Lead</a:t>
            </a:r>
          </a:p>
          <a:p>
            <a:pPr marL="228600" indent="-228600">
              <a:lnSpc>
                <a:spcPct val="100000"/>
              </a:lnSpc>
              <a:spcBef>
                <a:spcPts val="400"/>
              </a:spcBef>
              <a:buAutoNum type="arabicPeriod"/>
            </a:pPr>
            <a:r>
              <a:rPr lang="en-US" dirty="0"/>
              <a:t>Heart Failure Consultants</a:t>
            </a:r>
          </a:p>
          <a:p>
            <a:r>
              <a:rPr lang="en-US" b="1" dirty="0"/>
              <a:t>Design of Pathway</a:t>
            </a:r>
          </a:p>
        </p:txBody>
      </p:sp>
      <p:pic>
        <p:nvPicPr>
          <p:cNvPr id="6" name="Picture 5">
            <a:extLst>
              <a:ext uri="{FF2B5EF4-FFF2-40B4-BE49-F238E27FC236}">
                <a16:creationId xmlns:a16="http://schemas.microsoft.com/office/drawing/2014/main" id="{24A1FF04-E13E-1971-435D-2044DE020473}"/>
              </a:ext>
            </a:extLst>
          </p:cNvPr>
          <p:cNvPicPr>
            <a:picLocks noChangeAspect="1"/>
          </p:cNvPicPr>
          <p:nvPr/>
        </p:nvPicPr>
        <p:blipFill>
          <a:blip r:embed="rId6"/>
          <a:stretch>
            <a:fillRect/>
          </a:stretch>
        </p:blipFill>
        <p:spPr>
          <a:xfrm>
            <a:off x="9230807" y="2619792"/>
            <a:ext cx="2863852" cy="1610996"/>
          </a:xfrm>
          <a:prstGeom prst="rect">
            <a:avLst/>
          </a:prstGeom>
        </p:spPr>
      </p:pic>
      <p:graphicFrame>
        <p:nvGraphicFramePr>
          <p:cNvPr id="12" name="Chart 1">
            <a:extLst>
              <a:ext uri="{FF2B5EF4-FFF2-40B4-BE49-F238E27FC236}">
                <a16:creationId xmlns:a16="http://schemas.microsoft.com/office/drawing/2014/main" id="{7B76FEC7-6106-80C3-1945-E1E9FE12D87D}"/>
              </a:ext>
            </a:extLst>
          </p:cNvPr>
          <p:cNvGraphicFramePr>
            <a:graphicFrameLocks/>
          </p:cNvGraphicFramePr>
          <p:nvPr>
            <p:extLst>
              <p:ext uri="{D42A27DB-BD31-4B8C-83A1-F6EECF244321}">
                <p14:modId xmlns:p14="http://schemas.microsoft.com/office/powerpoint/2010/main" val="3716257453"/>
              </p:ext>
            </p:extLst>
          </p:nvPr>
        </p:nvGraphicFramePr>
        <p:xfrm>
          <a:off x="3752964" y="5668113"/>
          <a:ext cx="1265237" cy="1127125"/>
        </p:xfrm>
        <a:graphic>
          <a:graphicData uri="http://schemas.openxmlformats.org/presentationml/2006/ole">
            <mc:AlternateContent xmlns:mc="http://schemas.openxmlformats.org/markup-compatibility/2006">
              <mc:Choice xmlns:v="urn:schemas-microsoft-com:vml" Requires="v">
                <p:oleObj name="Chart" r:id="rId7" imgW="4838700" imgH="4629150" progId="Excel.Chart.8">
                  <p:embed followColorScheme="full"/>
                </p:oleObj>
              </mc:Choice>
              <mc:Fallback>
                <p:oleObj name="Chart" r:id="rId7" imgW="4838700" imgH="4629150" progId="Excel.Chart.8">
                  <p:embed followColorScheme="full"/>
                  <p:pic>
                    <p:nvPicPr>
                      <p:cNvPr id="35842" name="Chart 1">
                        <a:extLst>
                          <a:ext uri="{FF2B5EF4-FFF2-40B4-BE49-F238E27FC236}">
                            <a16:creationId xmlns:a16="http://schemas.microsoft.com/office/drawing/2014/main" id="{ACA2CDA9-FE08-C9AE-5DA1-6E517522115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964" y="5668113"/>
                        <a:ext cx="1265237" cy="1127125"/>
                      </a:xfrm>
                      <a:prstGeom prst="rect">
                        <a:avLst/>
                      </a:prstGeom>
                      <a:noFill/>
                    </p:spPr>
                  </p:pic>
                </p:oleObj>
              </mc:Fallback>
            </mc:AlternateContent>
          </a:graphicData>
        </a:graphic>
      </p:graphicFrame>
      <p:graphicFrame>
        <p:nvGraphicFramePr>
          <p:cNvPr id="13" name="Chart 4">
            <a:extLst>
              <a:ext uri="{FF2B5EF4-FFF2-40B4-BE49-F238E27FC236}">
                <a16:creationId xmlns:a16="http://schemas.microsoft.com/office/drawing/2014/main" id="{B6081ACF-D98E-DF01-0963-D2AC90833A42}"/>
              </a:ext>
            </a:extLst>
          </p:cNvPr>
          <p:cNvGraphicFramePr>
            <a:graphicFrameLocks/>
          </p:cNvGraphicFramePr>
          <p:nvPr>
            <p:extLst>
              <p:ext uri="{D42A27DB-BD31-4B8C-83A1-F6EECF244321}">
                <p14:modId xmlns:p14="http://schemas.microsoft.com/office/powerpoint/2010/main" val="901503930"/>
              </p:ext>
            </p:extLst>
          </p:nvPr>
        </p:nvGraphicFramePr>
        <p:xfrm>
          <a:off x="5018201" y="5668113"/>
          <a:ext cx="1266229" cy="1142448"/>
        </p:xfrm>
        <a:graphic>
          <a:graphicData uri="http://schemas.openxmlformats.org/presentationml/2006/ole">
            <mc:AlternateContent xmlns:mc="http://schemas.openxmlformats.org/markup-compatibility/2006">
              <mc:Choice xmlns:v="urn:schemas-microsoft-com:vml" Requires="v">
                <p:oleObj name="Chart" r:id="rId9" imgW="4838700" imgH="4629150" progId="Excel.Chart.8">
                  <p:embed followColorScheme="full"/>
                </p:oleObj>
              </mc:Choice>
              <mc:Fallback>
                <p:oleObj name="Chart" r:id="rId9" imgW="4838700" imgH="4629150" progId="Excel.Chart.8">
                  <p:embed followColorScheme="full"/>
                  <p:pic>
                    <p:nvPicPr>
                      <p:cNvPr id="35843" name="Chart 4">
                        <a:extLst>
                          <a:ext uri="{FF2B5EF4-FFF2-40B4-BE49-F238E27FC236}">
                            <a16:creationId xmlns:a16="http://schemas.microsoft.com/office/drawing/2014/main" id="{AAD71C6C-4CC5-FA89-68E9-A97F50A84078}"/>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8201" y="5668113"/>
                        <a:ext cx="1266229" cy="1142448"/>
                      </a:xfrm>
                      <a:prstGeom prst="rect">
                        <a:avLst/>
                      </a:prstGeom>
                      <a:noFill/>
                    </p:spPr>
                  </p:pic>
                </p:oleObj>
              </mc:Fallback>
            </mc:AlternateContent>
          </a:graphicData>
        </a:graphic>
      </p:graphicFrame>
      <p:graphicFrame>
        <p:nvGraphicFramePr>
          <p:cNvPr id="14" name="Chart 1">
            <a:extLst>
              <a:ext uri="{FF2B5EF4-FFF2-40B4-BE49-F238E27FC236}">
                <a16:creationId xmlns:a16="http://schemas.microsoft.com/office/drawing/2014/main" id="{265C6380-4257-84B5-ACB3-21F285FDDC31}"/>
              </a:ext>
            </a:extLst>
          </p:cNvPr>
          <p:cNvGraphicFramePr>
            <a:graphicFrameLocks/>
          </p:cNvGraphicFramePr>
          <p:nvPr>
            <p:extLst>
              <p:ext uri="{D42A27DB-BD31-4B8C-83A1-F6EECF244321}">
                <p14:modId xmlns:p14="http://schemas.microsoft.com/office/powerpoint/2010/main" val="2642245407"/>
              </p:ext>
            </p:extLst>
          </p:nvPr>
        </p:nvGraphicFramePr>
        <p:xfrm>
          <a:off x="2305577" y="5883080"/>
          <a:ext cx="1575268" cy="809651"/>
        </p:xfrm>
        <a:graphic>
          <a:graphicData uri="http://schemas.openxmlformats.org/presentationml/2006/ole">
            <mc:AlternateContent xmlns:mc="http://schemas.openxmlformats.org/markup-compatibility/2006">
              <mc:Choice xmlns:v="urn:schemas-microsoft-com:vml" Requires="v">
                <p:oleObj name="Chart" r:id="rId11" imgW="8674100" imgH="4787900" progId="Excel.Chart.8">
                  <p:embed followColorScheme="full"/>
                </p:oleObj>
              </mc:Choice>
              <mc:Fallback>
                <p:oleObj name="Chart" r:id="rId11" imgW="8674100" imgH="4787900" progId="Excel.Chart.8">
                  <p:embed followColorScheme="full"/>
                  <p:pic>
                    <p:nvPicPr>
                      <p:cNvPr id="29698" name="Chart 1">
                        <a:extLst>
                          <a:ext uri="{FF2B5EF4-FFF2-40B4-BE49-F238E27FC236}">
                            <a16:creationId xmlns:a16="http://schemas.microsoft.com/office/drawing/2014/main" id="{615EE933-A3C5-EEAF-D574-79B9E8C5C0FE}"/>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5577" y="5883080"/>
                        <a:ext cx="1575268" cy="809651"/>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F20BE79-93A1-8454-8EBE-FF0901E1DA9C}"/>
              </a:ext>
            </a:extLst>
          </p:cNvPr>
          <p:cNvSpPr txBox="1"/>
          <p:nvPr/>
        </p:nvSpPr>
        <p:spPr>
          <a:xfrm>
            <a:off x="2920526" y="5678390"/>
            <a:ext cx="576559" cy="169277"/>
          </a:xfrm>
          <a:prstGeom prst="rect">
            <a:avLst/>
          </a:prstGeom>
          <a:noFill/>
        </p:spPr>
        <p:txBody>
          <a:bodyPr wrap="square" rtlCol="0">
            <a:spAutoFit/>
          </a:bodyPr>
          <a:lstStyle/>
          <a:p>
            <a:r>
              <a:rPr lang="en-US" sz="500" b="1" dirty="0"/>
              <a:t>AETIOLOGY</a:t>
            </a:r>
          </a:p>
        </p:txBody>
      </p:sp>
      <p:sp>
        <p:nvSpPr>
          <p:cNvPr id="16" name="Text Placeholder 94">
            <a:extLst>
              <a:ext uri="{FF2B5EF4-FFF2-40B4-BE49-F238E27FC236}">
                <a16:creationId xmlns:a16="http://schemas.microsoft.com/office/drawing/2014/main" id="{AE55F34A-3873-E717-203A-3CDBCF122CDB}"/>
              </a:ext>
            </a:extLst>
          </p:cNvPr>
          <p:cNvSpPr txBox="1">
            <a:spLocks/>
          </p:cNvSpPr>
          <p:nvPr/>
        </p:nvSpPr>
        <p:spPr>
          <a:xfrm>
            <a:off x="6195861" y="3685646"/>
            <a:ext cx="2897120" cy="2156396"/>
          </a:xfrm>
          <a:prstGeom prst="rect">
            <a:avLst/>
          </a:prstGeom>
        </p:spPr>
        <p:txBody>
          <a:bodyPr vert="horz" wrap="square" lIns="228589" tIns="228589" rIns="228589" bIns="228589"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711" kern="1200">
                <a:solidFill>
                  <a:schemeClr val="tx2"/>
                </a:solidFill>
                <a:latin typeface="Helvetica" pitchFamily="2" charset="0"/>
                <a:ea typeface="+mn-ea"/>
                <a:cs typeface="Times New Roman" pitchFamily="18" charset="0"/>
              </a:defRPr>
            </a:lvl1pPr>
            <a:lvl2pPr marL="660440" indent="-254015"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2pPr>
            <a:lvl3pPr marL="914456" indent="-254015"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3pPr>
            <a:lvl4pPr marL="1193873" indent="-279417"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4pPr>
            <a:lvl5pPr marL="1397086" indent="-203213"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b="1" dirty="0"/>
              <a:t>Consultation:</a:t>
            </a:r>
          </a:p>
          <a:p>
            <a:pPr>
              <a:spcBef>
                <a:spcPts val="400"/>
              </a:spcBef>
            </a:pPr>
            <a:r>
              <a:rPr lang="en-US" dirty="0"/>
              <a:t>1. Current levosimendan prescribing policy was reviewed with our Lead Pharmacist, with adaptations for ensuring safety and appropriate monitoring for ward-based administration.</a:t>
            </a:r>
          </a:p>
          <a:p>
            <a:pPr>
              <a:spcBef>
                <a:spcPts val="400"/>
              </a:spcBef>
            </a:pPr>
            <a:r>
              <a:rPr lang="en-US" dirty="0"/>
              <a:t>2. Design of suitable 2 bed high-visibility bay, agreement of clear start and stop criteria for levosimendan treatment, monitoring schedule and escalation pathway together with robust training programme and appropriate rota provision agreed with Ward Sister and Matron</a:t>
            </a:r>
          </a:p>
          <a:p>
            <a:pPr>
              <a:spcBef>
                <a:spcPts val="400"/>
              </a:spcBef>
            </a:pPr>
            <a:r>
              <a:rPr lang="en-US" dirty="0"/>
              <a:t>3. Pathway ensures documented discussion with patient around treatment escalation decisions, with clear guidance for nursing staff that patient is not for escalation to ITU/CCOT and with DNACPR documentation in place prior to commencing treatment.</a:t>
            </a:r>
          </a:p>
          <a:p>
            <a:pPr>
              <a:spcBef>
                <a:spcPts val="400"/>
              </a:spcBef>
            </a:pPr>
            <a:r>
              <a:rPr lang="en-US" dirty="0"/>
              <a:t>4. Rapid GDMT up-titration/CRT implantation if appropriate, or Social Care input and Palliative Care review. Pathway discussed at Audit Day and disseminated around all consultants and registrars covering the HF ward. Feedback being analysed. </a:t>
            </a:r>
          </a:p>
          <a:p>
            <a:br>
              <a:rPr lang="en-US" dirty="0"/>
            </a:br>
            <a:endParaRPr lang="en-US" dirty="0"/>
          </a:p>
          <a:p>
            <a:endParaRPr lang="en-US" dirty="0"/>
          </a:p>
        </p:txBody>
      </p:sp>
      <p:pic>
        <p:nvPicPr>
          <p:cNvPr id="18" name="Picture 17" descr="A graph of a patient's recovery&#10;&#10;Description automatically generated">
            <a:extLst>
              <a:ext uri="{FF2B5EF4-FFF2-40B4-BE49-F238E27FC236}">
                <a16:creationId xmlns:a16="http://schemas.microsoft.com/office/drawing/2014/main" id="{F49FB738-D53C-DA5A-DC23-E7273ED00AC8}"/>
              </a:ext>
            </a:extLst>
          </p:cNvPr>
          <p:cNvPicPr>
            <a:picLocks noChangeAspect="1"/>
          </p:cNvPicPr>
          <p:nvPr/>
        </p:nvPicPr>
        <p:blipFill>
          <a:blip r:embed="rId13"/>
          <a:stretch>
            <a:fillRect/>
          </a:stretch>
        </p:blipFill>
        <p:spPr>
          <a:xfrm>
            <a:off x="6555236" y="5644789"/>
            <a:ext cx="1647338" cy="1098225"/>
          </a:xfrm>
          <a:prstGeom prst="rect">
            <a:avLst/>
          </a:prstGeom>
        </p:spPr>
      </p:pic>
      <p:pic>
        <p:nvPicPr>
          <p:cNvPr id="19" name="Picture 18">
            <a:extLst>
              <a:ext uri="{FF2B5EF4-FFF2-40B4-BE49-F238E27FC236}">
                <a16:creationId xmlns:a16="http://schemas.microsoft.com/office/drawing/2014/main" id="{5FFE9B11-1D05-1D56-28AC-C7D921818DDC}"/>
              </a:ext>
            </a:extLst>
          </p:cNvPr>
          <p:cNvPicPr>
            <a:picLocks noChangeAspect="1"/>
          </p:cNvPicPr>
          <p:nvPr/>
        </p:nvPicPr>
        <p:blipFill>
          <a:blip r:embed="rId14"/>
          <a:stretch>
            <a:fillRect/>
          </a:stretch>
        </p:blipFill>
        <p:spPr>
          <a:xfrm>
            <a:off x="9625895" y="4267471"/>
            <a:ext cx="1925539" cy="1278220"/>
          </a:xfrm>
          <a:prstGeom prst="rect">
            <a:avLst/>
          </a:prstGeom>
        </p:spPr>
      </p:pic>
      <p:sp>
        <p:nvSpPr>
          <p:cNvPr id="20" name="Text Placeholder 96">
            <a:extLst>
              <a:ext uri="{FF2B5EF4-FFF2-40B4-BE49-F238E27FC236}">
                <a16:creationId xmlns:a16="http://schemas.microsoft.com/office/drawing/2014/main" id="{5FEA6028-BC7C-54C6-4E0E-F5C25F322CB9}"/>
              </a:ext>
            </a:extLst>
          </p:cNvPr>
          <p:cNvSpPr txBox="1">
            <a:spLocks/>
          </p:cNvSpPr>
          <p:nvPr/>
        </p:nvSpPr>
        <p:spPr>
          <a:xfrm>
            <a:off x="9181589" y="5734922"/>
            <a:ext cx="2787544" cy="1093795"/>
          </a:xfrm>
          <a:prstGeom prst="rect">
            <a:avLst/>
          </a:prstGeom>
        </p:spPr>
        <p:txBody>
          <a:bodyPr vert="horz" wrap="square" lIns="228589" tIns="228589" rIns="228589" bIns="228589"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711" kern="1200">
                <a:solidFill>
                  <a:schemeClr val="tx2"/>
                </a:solidFill>
                <a:latin typeface="Helvetica" pitchFamily="2" charset="0"/>
                <a:ea typeface="+mn-ea"/>
                <a:cs typeface="Times New Roman" pitchFamily="18" charset="0"/>
              </a:defRPr>
            </a:lvl1pPr>
            <a:lvl2pPr marL="660440" indent="-254015"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2pPr>
            <a:lvl3pPr marL="914456" indent="-254015"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3pPr>
            <a:lvl4pPr marL="1193873" indent="-279417"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4pPr>
            <a:lvl5pPr marL="1397086" indent="-203213" algn="l" defTabSz="914400" rtl="0" eaLnBrk="1" latinLnBrk="0" hangingPunct="1">
              <a:lnSpc>
                <a:spcPct val="90000"/>
              </a:lnSpc>
              <a:spcBef>
                <a:spcPts val="500"/>
              </a:spcBef>
              <a:buFont typeface="Arial" panose="020B0604020202020204" pitchFamily="34" charset="0"/>
              <a:buChar char="•"/>
              <a:defRPr sz="1111" kern="1200">
                <a:solidFill>
                  <a:schemeClr val="tx1"/>
                </a:solidFill>
                <a:latin typeface="Trebuchet M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endParaRPr lang="en-US" dirty="0"/>
          </a:p>
        </p:txBody>
      </p:sp>
      <p:sp>
        <p:nvSpPr>
          <p:cNvPr id="21" name="TextBox 20">
            <a:extLst>
              <a:ext uri="{FF2B5EF4-FFF2-40B4-BE49-F238E27FC236}">
                <a16:creationId xmlns:a16="http://schemas.microsoft.com/office/drawing/2014/main" id="{38A24021-F16E-DC81-6E69-634338EF87E3}"/>
              </a:ext>
            </a:extLst>
          </p:cNvPr>
          <p:cNvSpPr txBox="1"/>
          <p:nvPr/>
        </p:nvSpPr>
        <p:spPr>
          <a:xfrm>
            <a:off x="9271474" y="5728890"/>
            <a:ext cx="2876055" cy="1512722"/>
          </a:xfrm>
          <a:prstGeom prst="rect">
            <a:avLst/>
          </a:prstGeom>
          <a:noFill/>
        </p:spPr>
        <p:txBody>
          <a:bodyPr wrap="square" rtlCol="0">
            <a:spAutoFit/>
          </a:bodyPr>
          <a:lstStyle/>
          <a:p>
            <a:pPr marL="228600" indent="-228600">
              <a:buAutoNum type="arabicPeriod"/>
            </a:pPr>
            <a:r>
              <a:rPr lang="en-US" sz="710" dirty="0">
                <a:solidFill>
                  <a:schemeClr val="tx1">
                    <a:lumMod val="65000"/>
                    <a:lumOff val="35000"/>
                  </a:schemeClr>
                </a:solidFill>
                <a:latin typeface="Helvetica" pitchFamily="2" charset="0"/>
              </a:rPr>
              <a:t>Levosimendan after cardiac surgery. RH Mehta et al. </a:t>
            </a:r>
            <a:r>
              <a:rPr lang="en-GB" sz="710" dirty="0">
                <a:solidFill>
                  <a:schemeClr val="tx1">
                    <a:lumMod val="65000"/>
                    <a:lumOff val="35000"/>
                  </a:schemeClr>
                </a:solidFill>
                <a:effectLst/>
                <a:latin typeface="OTNEJMScalaSansLF"/>
              </a:rPr>
              <a:t>N Engl J Med 2017;376:2032-42.</a:t>
            </a:r>
          </a:p>
          <a:p>
            <a:pPr marL="228600" indent="-228600">
              <a:buFontTx/>
              <a:buAutoNum type="arabicPeriod"/>
            </a:pPr>
            <a:r>
              <a:rPr lang="en-GB" sz="710" dirty="0">
                <a:solidFill>
                  <a:schemeClr val="tx1">
                    <a:lumMod val="65000"/>
                    <a:lumOff val="35000"/>
                  </a:schemeClr>
                </a:solidFill>
                <a:effectLst/>
                <a:latin typeface="Helvetica" pitchFamily="2" charset="0"/>
              </a:rPr>
              <a:t>Levosimendan for haemodynamic support after cardiac surgery. G  </a:t>
            </a:r>
            <a:r>
              <a:rPr lang="en-GB" sz="710" dirty="0" err="1">
                <a:solidFill>
                  <a:schemeClr val="tx1">
                    <a:lumMod val="65000"/>
                    <a:lumOff val="35000"/>
                  </a:schemeClr>
                </a:solidFill>
                <a:effectLst/>
                <a:latin typeface="Helvetica" pitchFamily="2" charset="0"/>
              </a:rPr>
              <a:t>Landoni</a:t>
            </a:r>
            <a:r>
              <a:rPr lang="en-GB" sz="710" dirty="0">
                <a:solidFill>
                  <a:schemeClr val="tx1">
                    <a:lumMod val="65000"/>
                    <a:lumOff val="35000"/>
                  </a:schemeClr>
                </a:solidFill>
                <a:effectLst/>
                <a:latin typeface="Helvetica" pitchFamily="2" charset="0"/>
              </a:rPr>
              <a:t> et al. N Engl J Med 2017;376:2021-31.</a:t>
            </a:r>
            <a:endParaRPr lang="en-GB" sz="710" dirty="0">
              <a:solidFill>
                <a:schemeClr val="tx1">
                  <a:lumMod val="65000"/>
                  <a:lumOff val="35000"/>
                </a:schemeClr>
              </a:solidFill>
            </a:endParaRPr>
          </a:p>
          <a:p>
            <a:pPr marL="228600" indent="-228600">
              <a:buAutoNum type="arabicPeriod"/>
            </a:pPr>
            <a:r>
              <a:rPr lang="en-GB" sz="710" dirty="0">
                <a:solidFill>
                  <a:schemeClr val="tx1">
                    <a:lumMod val="65000"/>
                    <a:lumOff val="35000"/>
                  </a:schemeClr>
                </a:solidFill>
                <a:effectLst/>
                <a:latin typeface="Helvetica" pitchFamily="2" charset="0"/>
              </a:rPr>
              <a:t>Levosimendan Guideline for use RSCH Sussex Cardiac Centre.</a:t>
            </a:r>
          </a:p>
          <a:p>
            <a:pPr marL="228600" indent="-228600">
              <a:buAutoNum type="arabicPeriod"/>
            </a:pPr>
            <a:r>
              <a:rPr lang="en-GB" sz="710" dirty="0">
                <a:solidFill>
                  <a:schemeClr val="tx1">
                    <a:lumMod val="65000"/>
                    <a:lumOff val="35000"/>
                  </a:schemeClr>
                </a:solidFill>
                <a:effectLst/>
                <a:latin typeface="Helvetica" pitchFamily="2" charset="0"/>
              </a:rPr>
              <a:t> Levosimendan in intensive care and emergency medicine: literature update and expert recommendations for optimal efficacy and safety </a:t>
            </a:r>
            <a:r>
              <a:rPr lang="en-GB" sz="710" dirty="0" err="1">
                <a:solidFill>
                  <a:schemeClr val="tx1">
                    <a:lumMod val="65000"/>
                    <a:lumOff val="35000"/>
                  </a:schemeClr>
                </a:solidFill>
                <a:effectLst/>
                <a:latin typeface="Helvetica" pitchFamily="2" charset="0"/>
              </a:rPr>
              <a:t>Girardis</a:t>
            </a:r>
            <a:r>
              <a:rPr lang="en-GB" sz="710" dirty="0">
                <a:solidFill>
                  <a:schemeClr val="tx1">
                    <a:lumMod val="65000"/>
                    <a:lumOff val="35000"/>
                  </a:schemeClr>
                </a:solidFill>
                <a:effectLst/>
                <a:latin typeface="Helvetica" pitchFamily="2" charset="0"/>
              </a:rPr>
              <a:t> et al. Journal of </a:t>
            </a:r>
            <a:r>
              <a:rPr lang="en-GB" sz="710" dirty="0" err="1">
                <a:solidFill>
                  <a:schemeClr val="tx1">
                    <a:lumMod val="65000"/>
                    <a:lumOff val="35000"/>
                  </a:schemeClr>
                </a:solidFill>
                <a:effectLst/>
                <a:latin typeface="Helvetica" pitchFamily="2" charset="0"/>
              </a:rPr>
              <a:t>Anesthesia</a:t>
            </a:r>
            <a:r>
              <a:rPr lang="en-GB" sz="710" dirty="0">
                <a:solidFill>
                  <a:schemeClr val="tx1">
                    <a:lumMod val="65000"/>
                    <a:lumOff val="35000"/>
                  </a:schemeClr>
                </a:solidFill>
                <a:effectLst/>
                <a:latin typeface="Helvetica" pitchFamily="2" charset="0"/>
              </a:rPr>
              <a:t>, Analgesia and Critical Care (2022) 2:4 </a:t>
            </a:r>
            <a:endParaRPr lang="en-GB" sz="710" dirty="0">
              <a:solidFill>
                <a:schemeClr val="tx1">
                  <a:lumMod val="65000"/>
                  <a:lumOff val="35000"/>
                </a:schemeClr>
              </a:solidFill>
              <a:latin typeface="Helvetica" pitchFamily="2" charset="0"/>
            </a:endParaRPr>
          </a:p>
          <a:p>
            <a:br>
              <a:rPr lang="en-GB" sz="710" b="1" dirty="0">
                <a:solidFill>
                  <a:srgbClr val="595959"/>
                </a:solidFill>
                <a:effectLst/>
                <a:latin typeface="OTNEJMScalaSansLF"/>
              </a:rPr>
            </a:br>
            <a:endParaRPr lang="en-GB" sz="710" dirty="0"/>
          </a:p>
          <a:p>
            <a:endParaRPr lang="en-US" sz="710" dirty="0">
              <a:latin typeface="Helvetica" pitchFamily="2" charset="0"/>
            </a:endParaRPr>
          </a:p>
        </p:txBody>
      </p:sp>
    </p:spTree>
    <p:extLst>
      <p:ext uri="{BB962C8B-B14F-4D97-AF65-F5344CB8AC3E}">
        <p14:creationId xmlns:p14="http://schemas.microsoft.com/office/powerpoint/2010/main" val="3158923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781</Words>
  <Application>Microsoft Macintosh PowerPoint</Application>
  <PresentationFormat>Widescreen</PresentationFormat>
  <Paragraphs>48</Paragraphs>
  <Slides>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Calibri</vt:lpstr>
      <vt:lpstr>Calibri Light</vt:lpstr>
      <vt:lpstr>Helvetica</vt:lpstr>
      <vt:lpstr>Helvetica Light</vt:lpstr>
      <vt:lpstr>OTNEJMScalaSansLF</vt:lpstr>
      <vt:lpstr>Trebuchet MS</vt:lpstr>
      <vt:lpstr>Office Theme</vt:lpstr>
      <vt:lpstr>Microsoft Excel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Widescreen PowerPoint Presentation (no timings)</dc:title>
  <dc:creator>Jasdeep Bhamber</dc:creator>
  <cp:keywords>BCS Annual Conference 2019</cp:keywords>
  <cp:lastModifiedBy>James Brown</cp:lastModifiedBy>
  <cp:revision>13</cp:revision>
  <dcterms:created xsi:type="dcterms:W3CDTF">2019-04-24T13:56:17Z</dcterms:created>
  <dcterms:modified xsi:type="dcterms:W3CDTF">2025-05-14T01:46:59Z</dcterms:modified>
</cp:coreProperties>
</file>