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0401538" cy="35999738"/>
  <p:notesSz cx="6724650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289">
          <p15:clr>
            <a:srgbClr val="A4A3A4"/>
          </p15:clr>
        </p15:guide>
        <p15:guide id="2" orient="horz" pos="22425">
          <p15:clr>
            <a:srgbClr val="A4A3A4"/>
          </p15:clr>
        </p15:guide>
        <p15:guide id="3" orient="horz" pos="2349">
          <p15:clr>
            <a:srgbClr val="A4A3A4"/>
          </p15:clr>
        </p15:guide>
        <p15:guide id="4" pos="158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46D2"/>
    <a:srgbClr val="FF0000"/>
    <a:srgbClr val="698ED9"/>
    <a:srgbClr val="A7C4FF"/>
    <a:srgbClr val="003064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979C62-8B51-4F1F-BE9E-BC4906EF42CA}" v="2" dt="2025-05-12T23:08:41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21" d="100"/>
          <a:sy n="21" d="100"/>
        </p:scale>
        <p:origin x="1416" y="24"/>
      </p:cViewPr>
      <p:guideLst>
        <p:guide orient="horz" pos="5289"/>
        <p:guide orient="horz" pos="22425"/>
        <p:guide orient="horz" pos="2349"/>
        <p:guide pos="158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NT, Jacqui (EAST SUSSEX HEALTHCARE NHS TRUST)" userId="756ffe92-e9c0-482a-8009-c7ac106c0fe4" providerId="ADAL" clId="{44979C62-8B51-4F1F-BE9E-BC4906EF42CA}"/>
    <pc:docChg chg="undo custSel modSld modNotesMaster">
      <pc:chgData name="HUNT, Jacqui (EAST SUSSEX HEALTHCARE NHS TRUST)" userId="756ffe92-e9c0-482a-8009-c7ac106c0fe4" providerId="ADAL" clId="{44979C62-8B51-4F1F-BE9E-BC4906EF42CA}" dt="2025-05-13T12:28:55.717" v="696"/>
      <pc:docMkLst>
        <pc:docMk/>
      </pc:docMkLst>
      <pc:sldChg chg="addSp delSp modSp mod">
        <pc:chgData name="HUNT, Jacqui (EAST SUSSEX HEALTHCARE NHS TRUST)" userId="756ffe92-e9c0-482a-8009-c7ac106c0fe4" providerId="ADAL" clId="{44979C62-8B51-4F1F-BE9E-BC4906EF42CA}" dt="2025-05-13T12:28:55.717" v="696"/>
        <pc:sldMkLst>
          <pc:docMk/>
          <pc:sldMk cId="0" sldId="256"/>
        </pc:sldMkLst>
        <pc:spChg chg="add del mod">
          <ac:chgData name="HUNT, Jacqui (EAST SUSSEX HEALTHCARE NHS TRUST)" userId="756ffe92-e9c0-482a-8009-c7ac106c0fe4" providerId="ADAL" clId="{44979C62-8B51-4F1F-BE9E-BC4906EF42CA}" dt="2025-05-13T12:01:28.272" v="498" actId="478"/>
          <ac:spMkLst>
            <pc:docMk/>
            <pc:sldMk cId="0" sldId="256"/>
            <ac:spMk id="2" creationId="{8CFBF742-654C-2A4A-E454-5A422CB8B5FB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2:06:02.567" v="512" actId="14100"/>
          <ac:spMkLst>
            <pc:docMk/>
            <pc:sldMk cId="0" sldId="256"/>
            <ac:spMk id="5" creationId="{54ECA0D1-FC1A-CBE7-EE98-DD5CBEB09959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1:54:16.985" v="451" actId="1076"/>
          <ac:spMkLst>
            <pc:docMk/>
            <pc:sldMk cId="0" sldId="256"/>
            <ac:spMk id="6" creationId="{82C8ECC7-556C-DAA6-D793-18B2BBF638FF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1:54:32.521" v="453" actId="1076"/>
          <ac:spMkLst>
            <pc:docMk/>
            <pc:sldMk cId="0" sldId="256"/>
            <ac:spMk id="7" creationId="{98D9C62D-3E17-0B2F-6181-9D22DBD787EF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1:59:16.684" v="481" actId="14100"/>
          <ac:spMkLst>
            <pc:docMk/>
            <pc:sldMk cId="0" sldId="256"/>
            <ac:spMk id="8" creationId="{6406C547-2F70-7F42-0737-E7F35C11F1EB}"/>
          </ac:spMkLst>
        </pc:spChg>
        <pc:spChg chg="del mod">
          <ac:chgData name="HUNT, Jacqui (EAST SUSSEX HEALTHCARE NHS TRUST)" userId="756ffe92-e9c0-482a-8009-c7ac106c0fe4" providerId="ADAL" clId="{44979C62-8B51-4F1F-BE9E-BC4906EF42CA}" dt="2025-05-13T11:54:49.309" v="456" actId="478"/>
          <ac:spMkLst>
            <pc:docMk/>
            <pc:sldMk cId="0" sldId="256"/>
            <ac:spMk id="9" creationId="{68BDDE6D-C803-F6FF-F5E4-5787E0BD7C26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2:18:42.668" v="666" actId="14100"/>
          <ac:spMkLst>
            <pc:docMk/>
            <pc:sldMk cId="0" sldId="256"/>
            <ac:spMk id="15" creationId="{442219EB-F0ED-570B-C641-711310C71631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1:24:07.280" v="301" actId="20577"/>
          <ac:spMkLst>
            <pc:docMk/>
            <pc:sldMk cId="0" sldId="256"/>
            <ac:spMk id="19" creationId="{18E24179-C61D-539C-ECDD-4D64E77057A8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2:06:10.847" v="513" actId="1076"/>
          <ac:spMkLst>
            <pc:docMk/>
            <pc:sldMk cId="0" sldId="256"/>
            <ac:spMk id="20" creationId="{8723FDFA-08A2-DD69-0DA0-75E186F7F143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2:28:07.916" v="695" actId="20577"/>
          <ac:spMkLst>
            <pc:docMk/>
            <pc:sldMk cId="0" sldId="256"/>
            <ac:spMk id="21" creationId="{8A43001A-E5EA-841E-5204-49F76B98E68F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2:05:52.889" v="511" actId="14100"/>
          <ac:spMkLst>
            <pc:docMk/>
            <pc:sldMk cId="0" sldId="256"/>
            <ac:spMk id="34" creationId="{8B30A657-5DAE-F67B-9C1C-89D573B4379E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2:00:14.607" v="488" actId="14100"/>
          <ac:spMkLst>
            <pc:docMk/>
            <pc:sldMk cId="0" sldId="256"/>
            <ac:spMk id="2051" creationId="{591A76DD-B563-4C7D-2FC7-3E4A41654973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2:00:21.912" v="489" actId="14100"/>
          <ac:spMkLst>
            <pc:docMk/>
            <pc:sldMk cId="0" sldId="256"/>
            <ac:spMk id="2052" creationId="{CB7668FD-2699-417D-2102-3BB8B7A3EB20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1:59:44.760" v="484" actId="14100"/>
          <ac:spMkLst>
            <pc:docMk/>
            <pc:sldMk cId="0" sldId="256"/>
            <ac:spMk id="2053" creationId="{1FE8C655-7ABB-2D3B-EE71-48417EAAF0B4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1:58:25.970" v="473" actId="14100"/>
          <ac:spMkLst>
            <pc:docMk/>
            <pc:sldMk cId="0" sldId="256"/>
            <ac:spMk id="2055" creationId="{A035E80F-C349-5A68-ECE6-E4FCF7D9143C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2:20:33.327" v="669" actId="255"/>
          <ac:spMkLst>
            <pc:docMk/>
            <pc:sldMk cId="0" sldId="256"/>
            <ac:spMk id="2058" creationId="{13DEDF5B-E6E1-E6BB-C37F-C67A28274E8D}"/>
          </ac:spMkLst>
        </pc:spChg>
        <pc:spChg chg="mod">
          <ac:chgData name="HUNT, Jacqui (EAST SUSSEX HEALTHCARE NHS TRUST)" userId="756ffe92-e9c0-482a-8009-c7ac106c0fe4" providerId="ADAL" clId="{44979C62-8B51-4F1F-BE9E-BC4906EF42CA}" dt="2025-05-13T12:00:39.169" v="492" actId="14100"/>
          <ac:spMkLst>
            <pc:docMk/>
            <pc:sldMk cId="0" sldId="256"/>
            <ac:spMk id="2068" creationId="{DBB3CC96-ECA5-14F9-49BF-0154DF5F5674}"/>
          </ac:spMkLst>
        </pc:spChg>
        <pc:graphicFrameChg chg="add mod modGraphic">
          <ac:chgData name="HUNT, Jacqui (EAST SUSSEX HEALTHCARE NHS TRUST)" userId="756ffe92-e9c0-482a-8009-c7ac106c0fe4" providerId="ADAL" clId="{44979C62-8B51-4F1F-BE9E-BC4906EF42CA}" dt="2025-05-13T09:11:35.404" v="189" actId="1076"/>
          <ac:graphicFrameMkLst>
            <pc:docMk/>
            <pc:sldMk cId="0" sldId="256"/>
            <ac:graphicFrameMk id="2" creationId="{EA7E4A1F-B7C7-DAD8-A019-1D301E52FE2B}"/>
          </ac:graphicFrameMkLst>
        </pc:graphicFrameChg>
        <pc:graphicFrameChg chg="add del mod">
          <ac:chgData name="HUNT, Jacqui (EAST SUSSEX HEALTHCARE NHS TRUST)" userId="756ffe92-e9c0-482a-8009-c7ac106c0fe4" providerId="ADAL" clId="{44979C62-8B51-4F1F-BE9E-BC4906EF42CA}" dt="2025-05-13T12:10:28.952" v="514" actId="478"/>
          <ac:graphicFrameMkLst>
            <pc:docMk/>
            <pc:sldMk cId="0" sldId="256"/>
            <ac:graphicFrameMk id="3" creationId="{34AD9FF2-40B4-F506-83D5-2DF9644BA843}"/>
          </ac:graphicFrameMkLst>
        </pc:graphicFrameChg>
        <pc:graphicFrameChg chg="add mod">
          <ac:chgData name="HUNT, Jacqui (EAST SUSSEX HEALTHCARE NHS TRUST)" userId="756ffe92-e9c0-482a-8009-c7ac106c0fe4" providerId="ADAL" clId="{44979C62-8B51-4F1F-BE9E-BC4906EF42CA}" dt="2025-05-13T12:02:01.173" v="502"/>
          <ac:graphicFrameMkLst>
            <pc:docMk/>
            <pc:sldMk cId="0" sldId="256"/>
            <ac:graphicFrameMk id="10" creationId="{EE39CB9B-C98C-0C03-0A4A-C7753ECAAD4A}"/>
          </ac:graphicFrameMkLst>
        </pc:graphicFrameChg>
        <pc:graphicFrameChg chg="add mod modGraphic">
          <ac:chgData name="HUNT, Jacqui (EAST SUSSEX HEALTHCARE NHS TRUST)" userId="756ffe92-e9c0-482a-8009-c7ac106c0fe4" providerId="ADAL" clId="{44979C62-8B51-4F1F-BE9E-BC4906EF42CA}" dt="2025-05-13T12:28:55.717" v="696"/>
          <ac:graphicFrameMkLst>
            <pc:docMk/>
            <pc:sldMk cId="0" sldId="256"/>
            <ac:graphicFrameMk id="12" creationId="{EE39CB9B-C98C-0C03-0A4A-C7753ECAAD4A}"/>
          </ac:graphicFrameMkLst>
        </pc:graphicFrameChg>
        <pc:graphicFrameChg chg="add mod modGraphic">
          <ac:chgData name="HUNT, Jacqui (EAST SUSSEX HEALTHCARE NHS TRUST)" userId="756ffe92-e9c0-482a-8009-c7ac106c0fe4" providerId="ADAL" clId="{44979C62-8B51-4F1F-BE9E-BC4906EF42CA}" dt="2025-05-13T12:10:39.669" v="517" actId="14100"/>
          <ac:graphicFrameMkLst>
            <pc:docMk/>
            <pc:sldMk cId="0" sldId="256"/>
            <ac:graphicFrameMk id="14" creationId="{0E582AC0-1E32-81C0-43E5-55816C221DD6}"/>
          </ac:graphicFrameMkLst>
        </pc:graphicFrameChg>
        <pc:graphicFrameChg chg="add mod">
          <ac:chgData name="HUNT, Jacqui (EAST SUSSEX HEALTHCARE NHS TRUST)" userId="756ffe92-e9c0-482a-8009-c7ac106c0fe4" providerId="ADAL" clId="{44979C62-8B51-4F1F-BE9E-BC4906EF42CA}" dt="2025-05-13T12:18:23.014" v="664" actId="1076"/>
          <ac:graphicFrameMkLst>
            <pc:docMk/>
            <pc:sldMk cId="0" sldId="256"/>
            <ac:graphicFrameMk id="16" creationId="{8AC53A6E-A6B9-5B5B-A02B-BCD31D3700E0}"/>
          </ac:graphicFrameMkLst>
        </pc:graphicFrameChg>
        <pc:graphicFrameChg chg="del mod">
          <ac:chgData name="HUNT, Jacqui (EAST SUSSEX HEALTHCARE NHS TRUST)" userId="756ffe92-e9c0-482a-8009-c7ac106c0fe4" providerId="ADAL" clId="{44979C62-8B51-4F1F-BE9E-BC4906EF42CA}" dt="2025-05-13T09:10:58.510" v="176" actId="478"/>
          <ac:graphicFrameMkLst>
            <pc:docMk/>
            <pc:sldMk cId="0" sldId="256"/>
            <ac:graphicFrameMk id="18" creationId="{38ABBD65-A228-ABFC-7CA8-F082D80ECF83}"/>
          </ac:graphicFrameMkLst>
        </pc:graphicFrameChg>
        <pc:picChg chg="mod">
          <ac:chgData name="HUNT, Jacqui (EAST SUSSEX HEALTHCARE NHS TRUST)" userId="756ffe92-e9c0-482a-8009-c7ac106c0fe4" providerId="ADAL" clId="{44979C62-8B51-4F1F-BE9E-BC4906EF42CA}" dt="2025-05-13T11:59:59.616" v="485" actId="1076"/>
          <ac:picMkLst>
            <pc:docMk/>
            <pc:sldMk cId="0" sldId="256"/>
            <ac:picMk id="11" creationId="{5B9E2FBF-A629-2CA8-FEB6-DBE9BC240659}"/>
          </ac:picMkLst>
        </pc:picChg>
        <pc:picChg chg="mod">
          <ac:chgData name="HUNT, Jacqui (EAST SUSSEX HEALTHCARE NHS TRUST)" userId="756ffe92-e9c0-482a-8009-c7ac106c0fe4" providerId="ADAL" clId="{44979C62-8B51-4F1F-BE9E-BC4906EF42CA}" dt="2025-05-13T11:54:52.434" v="457" actId="1076"/>
          <ac:picMkLst>
            <pc:docMk/>
            <pc:sldMk cId="0" sldId="256"/>
            <ac:picMk id="13" creationId="{AE7853FC-5CA6-464B-2408-03B0DF313F91}"/>
          </ac:picMkLst>
        </pc:picChg>
        <pc:picChg chg="mod">
          <ac:chgData name="HUNT, Jacqui (EAST SUSSEX HEALTHCARE NHS TRUST)" userId="756ffe92-e9c0-482a-8009-c7ac106c0fe4" providerId="ADAL" clId="{44979C62-8B51-4F1F-BE9E-BC4906EF42CA}" dt="2025-05-13T12:00:08.664" v="487" actId="14100"/>
          <ac:picMkLst>
            <pc:docMk/>
            <pc:sldMk cId="0" sldId="256"/>
            <ac:picMk id="17" creationId="{9F3537F5-F797-4F15-B78A-2C642B5D6636}"/>
          </ac:picMkLst>
        </pc:picChg>
        <pc:picChg chg="add mod">
          <ac:chgData name="HUNT, Jacqui (EAST SUSSEX HEALTHCARE NHS TRUST)" userId="756ffe92-e9c0-482a-8009-c7ac106c0fe4" providerId="ADAL" clId="{44979C62-8B51-4F1F-BE9E-BC4906EF42CA}" dt="2025-05-13T11:33:46.357" v="430" actId="1076"/>
          <ac:picMkLst>
            <pc:docMk/>
            <pc:sldMk cId="0" sldId="256"/>
            <ac:picMk id="1026" creationId="{4179081D-322A-C8D6-0501-32397CFBAC4D}"/>
          </ac:picMkLst>
        </pc:picChg>
        <pc:picChg chg="add del mod">
          <ac:chgData name="HUNT, Jacqui (EAST SUSSEX HEALTHCARE NHS TRUST)" userId="756ffe92-e9c0-482a-8009-c7ac106c0fe4" providerId="ADAL" clId="{44979C62-8B51-4F1F-BE9E-BC4906EF42CA}" dt="2025-05-13T11:33:48.214" v="431" actId="1076"/>
          <ac:picMkLst>
            <pc:docMk/>
            <pc:sldMk cId="0" sldId="256"/>
            <ac:picMk id="2071" creationId="{A4ADEFEC-DDC5-664E-5FE9-DED80F4AAA40}"/>
          </ac:picMkLst>
        </pc:picChg>
      </pc:sldChg>
    </pc:docChg>
  </pc:docChgLst>
</pc:chgInfo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\\sussex.nhs.uk\rxc-usf\rxc01usf07\CARDIOLOGY\Stroke\Stroke%20ILR%20implants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'AF Detetcted'!$U$6:$U$103</cx:f>
        <cx:lvl ptCount="98" formatCode="General">
          <cx:pt idx="0">708</cx:pt>
          <cx:pt idx="1">410</cx:pt>
          <cx:pt idx="2">133</cx:pt>
          <cx:pt idx="3">469</cx:pt>
          <cx:pt idx="4">348</cx:pt>
          <cx:pt idx="5">369</cx:pt>
          <cx:pt idx="6">336</cx:pt>
          <cx:pt idx="7">17</cx:pt>
          <cx:pt idx="8">1377</cx:pt>
          <cx:pt idx="9">29</cx:pt>
          <cx:pt idx="10">9</cx:pt>
          <cx:pt idx="11">77</cx:pt>
          <cx:pt idx="12">4</cx:pt>
          <cx:pt idx="13">693</cx:pt>
          <cx:pt idx="14">584</cx:pt>
          <cx:pt idx="15">26</cx:pt>
          <cx:pt idx="16">38</cx:pt>
          <cx:pt idx="17">798</cx:pt>
          <cx:pt idx="18">86</cx:pt>
          <cx:pt idx="19">555</cx:pt>
          <cx:pt idx="20">155</cx:pt>
          <cx:pt idx="21">558</cx:pt>
          <cx:pt idx="22">64</cx:pt>
          <cx:pt idx="23">112</cx:pt>
          <cx:pt idx="24">243</cx:pt>
          <cx:pt idx="25">9</cx:pt>
          <cx:pt idx="26">178</cx:pt>
          <cx:pt idx="27">923</cx:pt>
          <cx:pt idx="28">564</cx:pt>
          <cx:pt idx="29">98</cx:pt>
          <cx:pt idx="30">189</cx:pt>
          <cx:pt idx="31">998</cx:pt>
          <cx:pt idx="32">298</cx:pt>
          <cx:pt idx="33">479</cx:pt>
          <cx:pt idx="34">46</cx:pt>
          <cx:pt idx="35">284</cx:pt>
          <cx:pt idx="36">174</cx:pt>
          <cx:pt idx="37">194</cx:pt>
          <cx:pt idx="38">74</cx:pt>
          <cx:pt idx="39">20</cx:pt>
          <cx:pt idx="40">22</cx:pt>
          <cx:pt idx="41">354</cx:pt>
          <cx:pt idx="42">63</cx:pt>
          <cx:pt idx="43">162</cx:pt>
          <cx:pt idx="44">868</cx:pt>
          <cx:pt idx="45">504</cx:pt>
          <cx:pt idx="46">329</cx:pt>
          <cx:pt idx="47">50</cx:pt>
          <cx:pt idx="48">202</cx:pt>
          <cx:pt idx="49">60</cx:pt>
          <cx:pt idx="50">868</cx:pt>
          <cx:pt idx="51">215</cx:pt>
          <cx:pt idx="52">28</cx:pt>
          <cx:pt idx="53">0</cx:pt>
          <cx:pt idx="54">29</cx:pt>
          <cx:pt idx="55">285</cx:pt>
          <cx:pt idx="56">70</cx:pt>
          <cx:pt idx="57">96</cx:pt>
          <cx:pt idx="58">165</cx:pt>
          <cx:pt idx="59">187</cx:pt>
          <cx:pt idx="60">15</cx:pt>
          <cx:pt idx="61">8</cx:pt>
          <cx:pt idx="62">563</cx:pt>
          <cx:pt idx="63">41</cx:pt>
          <cx:pt idx="64">73</cx:pt>
          <cx:pt idx="65">6</cx:pt>
          <cx:pt idx="66">31</cx:pt>
          <cx:pt idx="67">238</cx:pt>
          <cx:pt idx="68">59</cx:pt>
          <cx:pt idx="69">17</cx:pt>
          <cx:pt idx="70">4</cx:pt>
          <cx:pt idx="71">37</cx:pt>
          <cx:pt idx="72">238</cx:pt>
          <cx:pt idx="73">467</cx:pt>
          <cx:pt idx="74">747</cx:pt>
          <cx:pt idx="75">24</cx:pt>
          <cx:pt idx="76">390</cx:pt>
          <cx:pt idx="77">36</cx:pt>
          <cx:pt idx="78">6</cx:pt>
          <cx:pt idx="79">32</cx:pt>
          <cx:pt idx="80">294</cx:pt>
          <cx:pt idx="81">105</cx:pt>
          <cx:pt idx="82">215</cx:pt>
          <cx:pt idx="83">256</cx:pt>
          <cx:pt idx="84">188</cx:pt>
          <cx:pt idx="85">12</cx:pt>
          <cx:pt idx="86">7</cx:pt>
          <cx:pt idx="87">14</cx:pt>
          <cx:pt idx="88">12</cx:pt>
          <cx:pt idx="89">50</cx:pt>
          <cx:pt idx="90">312</cx:pt>
          <cx:pt idx="91">1</cx:pt>
          <cx:pt idx="92">143</cx:pt>
          <cx:pt idx="93">90</cx:pt>
          <cx:pt idx="94">237</cx:pt>
          <cx:pt idx="95">59</cx:pt>
          <cx:pt idx="96">42</cx:pt>
          <cx:pt idx="97">2</cx:pt>
        </cx:lvl>
      </cx:numDim>
    </cx:data>
  </cx:chartData>
  <cx:chart>
    <cx:title pos="t" align="ctr" overlay="0">
      <cx:tx>
        <cx:txData>
          <cx:v>Time to diagnosis in days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800" b="1" i="0" u="none" strike="noStrike" baseline="0">
              <a:solidFill>
                <a:sysClr val="windowText" lastClr="000000">
                  <a:lumMod val="75000"/>
                  <a:lumOff val="25000"/>
                </a:sysClr>
              </a:solidFill>
              <a:latin typeface="Calibri"/>
            </a:rPr>
            <a:t>Time to diagnosis in days</a:t>
          </a:r>
        </a:p>
      </cx:txPr>
    </cx:title>
    <cx:plotArea>
      <cx:plotAreaRegion>
        <cx:series layoutId="clusteredColumn" uniqueId="{F7ED960A-1CB0-4CE8-B4A5-2D415C25BD84}"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71">
  <cs:axisTitle>
    <cs:lnRef idx="0"/>
    <cs:fillRef idx="0"/>
    <cs:effectRef idx="0"/>
    <cs:fontRef idx="minor">
      <a:schemeClr val="lt1"/>
    </cs:fontRef>
    <cs:defRPr sz="1197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/>
    <cs:bodyPr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/>
  </cs:chartArea>
  <cs:dataLabel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  <a:ln w="9525">
        <a:solidFill>
          <a:schemeClr val="tx1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/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lt1">
            <a:alpha val="2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/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/>
    <cs:bodyPr/>
  </cs:seriesAxis>
  <cs:seriesLine>
    <cs:lnRef idx="0"/>
    <cs:fillRef idx="0"/>
    <cs:effectRef idx="0"/>
    <cs:fontRef idx="minor">
      <a:schemeClr val="lt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995" b="1" cap="all" spc="100"/>
    <cs:bodyPr/>
  </cs:title>
  <cs:trendline>
    <cs:lnRef idx="0"/>
    <cs:fillRef idx="0"/>
    <cs:effectRef idx="0"/>
    <cs:fontRef idx="minor">
      <a:schemeClr val="dk1"/>
    </cs:fontRef>
    <cs:spPr>
      <a:ln w="19050" cap="rnd">
        <a:solidFill>
          <a:schemeClr val="lt1"/>
        </a:solidFill>
        <a:prstDash val="sysDash"/>
      </a:ln>
    </cs:spPr>
  </cs:trendline>
  <cs:trendlineLabel>
    <cs:lnRef idx="0"/>
    <cs:fillRef idx="0"/>
    <cs:effectRef idx="0"/>
    <cs:fontRef idx="minor">
      <a:schemeClr val="lt1"/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lt1"/>
    </cs:fontRef>
    <cs:defRPr sz="1197"/>
    <cs:bodyPr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16B5D71-F386-7B75-3914-50086D07EC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4016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58" tIns="47279" rIns="94558" bIns="4727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8A15BF2-351F-C345-6EC7-43B5BCA7CCB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09045" y="1"/>
            <a:ext cx="2914016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58" tIns="47279" rIns="94558" bIns="472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8EFD5A7-78D3-F79B-4067-3A8C54E3964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6925" y="731838"/>
            <a:ext cx="5132388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FDAA843-E316-427D-3E3B-EB7EE3FC59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466" y="4643603"/>
            <a:ext cx="5379720" cy="439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58" tIns="47279" rIns="94558" bIns="472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663CDD1-E8AA-5113-D865-5B68227F06A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847"/>
            <a:ext cx="2914016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58" tIns="47279" rIns="94558" bIns="4727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D80E118-DF26-F522-88CF-6621A9019B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9045" y="9283847"/>
            <a:ext cx="2914016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58" tIns="47279" rIns="94558" bIns="472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B54E13-037B-4F89-91CC-15A288E648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DCB023C-2DF2-7425-C69B-FCDA2C9E3F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285" indent="-2954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976" indent="-2363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767" indent="-2363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557" indent="-2363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348" indent="-2363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138" indent="-2363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5929" indent="-2363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8719" indent="-2363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21D6A4-C5C8-4906-9ADE-91C98D1DA9F7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5F958E2-867A-C450-4EA6-8C208FDF86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AB3EEA8-D935-21A2-0006-6B175FE123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 eaLnBrk="1" hangingPunct="1">
              <a:defRPr/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9838" y="11183938"/>
            <a:ext cx="42841862" cy="7715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9675" y="20399375"/>
            <a:ext cx="35282188" cy="92011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9543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9363" y="8399463"/>
            <a:ext cx="45362812" cy="23758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599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542663" y="1441450"/>
            <a:ext cx="11339512" cy="307165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9363" y="1441450"/>
            <a:ext cx="33870900" cy="307165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832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363" y="8399463"/>
            <a:ext cx="45362812" cy="23758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929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1450" y="23133050"/>
            <a:ext cx="42841863" cy="7150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1450" y="15257463"/>
            <a:ext cx="42841863" cy="78755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238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9363" y="8399463"/>
            <a:ext cx="22604412" cy="23758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76175" y="8399463"/>
            <a:ext cx="22606000" cy="23758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233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3" y="8058150"/>
            <a:ext cx="22269450" cy="3359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3" y="11417300"/>
            <a:ext cx="22269450" cy="20740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03200" y="8058150"/>
            <a:ext cx="22278975" cy="3359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03200" y="11417300"/>
            <a:ext cx="22278975" cy="20740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976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494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726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33513"/>
            <a:ext cx="16583025" cy="60991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5638" y="1433513"/>
            <a:ext cx="28176537" cy="307244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3" y="7532688"/>
            <a:ext cx="16583025" cy="2462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3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9013" y="25199975"/>
            <a:ext cx="30240287" cy="29749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9013" y="3216275"/>
            <a:ext cx="30240287" cy="21599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9013" y="28174950"/>
            <a:ext cx="30240287" cy="4224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92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megaprint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5">
            <a:hlinkClick r:id="rId13"/>
            <a:extLst>
              <a:ext uri="{FF2B5EF4-FFF2-40B4-BE49-F238E27FC236}">
                <a16:creationId xmlns:a16="http://schemas.microsoft.com/office/drawing/2014/main" id="{EC972CB8-0277-E762-5A1B-182C8905E06C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40236775" y="35375850"/>
          <a:ext cx="559117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14" imgW="8833104" imgH="310896" progId="CorelDRAW.Graphic.13">
                  <p:embed/>
                </p:oleObj>
              </mc:Choice>
              <mc:Fallback>
                <p:oleObj name="CorelDRAW" r:id="rId14" imgW="8833104" imgH="310896" progId="CorelDRAW.Graphic.13">
                  <p:embed/>
                  <p:pic>
                    <p:nvPicPr>
                      <p:cNvPr id="1026" name="Object 15">
                        <a:hlinkClick r:id="rId13"/>
                        <a:extLst>
                          <a:ext uri="{FF2B5EF4-FFF2-40B4-BE49-F238E27FC236}">
                            <a16:creationId xmlns:a16="http://schemas.microsoft.com/office/drawing/2014/main" id="{EC972CB8-0277-E762-5A1B-182C8905E0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8562"/>
                      <a:stretch>
                        <a:fillRect/>
                      </a:stretch>
                    </p:blipFill>
                    <p:spPr bwMode="auto">
                      <a:xfrm>
                        <a:off x="40236775" y="35375850"/>
                        <a:ext cx="559117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16">
            <a:extLst>
              <a:ext uri="{FF2B5EF4-FFF2-40B4-BE49-F238E27FC236}">
                <a16:creationId xmlns:a16="http://schemas.microsoft.com/office/drawing/2014/main" id="{C5F0C26B-5F94-70B1-7E55-D73E2A6CDA5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912088" y="35352038"/>
            <a:ext cx="2373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49387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9387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9387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9387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938713">
              <a:defRPr>
                <a:solidFill>
                  <a:schemeClr val="tx1"/>
                </a:solidFill>
                <a:latin typeface="Arial" charset="0"/>
              </a:defRPr>
            </a:lvl5pPr>
            <a:lvl6pPr defTabSz="4938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938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938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938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 sz="1600">
                <a:solidFill>
                  <a:schemeClr val="bg1"/>
                </a:solidFill>
                <a:cs typeface="+mn-cs"/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2pPr>
      <a:lvl3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3pPr>
      <a:lvl4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4pPr>
      <a:lvl5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5pPr>
      <a:lvl6pPr marL="4572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6pPr>
      <a:lvl7pPr marL="9144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7pPr>
      <a:lvl8pPr marL="13716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8pPr>
      <a:lvl9pPr marL="18288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9pPr>
    </p:titleStyle>
    <p:bodyStyle>
      <a:lvl1pPr marL="1852613" indent="-1852613" algn="l" defTabSz="4938713" rtl="0" eaLnBrk="0" fontAlgn="base" hangingPunct="0">
        <a:spcBef>
          <a:spcPct val="20000"/>
        </a:spcBef>
        <a:spcAft>
          <a:spcPct val="0"/>
        </a:spcAft>
        <a:buChar char="•"/>
        <a:defRPr sz="17200">
          <a:solidFill>
            <a:schemeClr val="tx1"/>
          </a:solidFill>
          <a:latin typeface="+mn-lt"/>
          <a:ea typeface="+mn-ea"/>
          <a:cs typeface="+mn-cs"/>
        </a:defRPr>
      </a:lvl1pPr>
      <a:lvl2pPr marL="4011613" indent="-1544638" algn="l" defTabSz="4938713" rtl="0" eaLnBrk="0" fontAlgn="base" hangingPunct="0">
        <a:spcBef>
          <a:spcPct val="20000"/>
        </a:spcBef>
        <a:spcAft>
          <a:spcPct val="0"/>
        </a:spcAft>
        <a:buChar char="–"/>
        <a:defRPr sz="15000">
          <a:solidFill>
            <a:schemeClr val="tx1"/>
          </a:solidFill>
          <a:latin typeface="+mn-lt"/>
        </a:defRPr>
      </a:lvl2pPr>
      <a:lvl3pPr marL="6170613" indent="-1231900" algn="l" defTabSz="4938713" rtl="0" eaLnBrk="0" fontAlgn="base" hangingPunct="0">
        <a:spcBef>
          <a:spcPct val="20000"/>
        </a:spcBef>
        <a:spcAft>
          <a:spcPct val="0"/>
        </a:spcAft>
        <a:buChar char="•"/>
        <a:defRPr sz="13000">
          <a:solidFill>
            <a:schemeClr val="tx1"/>
          </a:solidFill>
          <a:latin typeface="+mn-lt"/>
        </a:defRPr>
      </a:lvl3pPr>
      <a:lvl4pPr marL="8637588" indent="-1231900" algn="l" defTabSz="4938713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4pPr>
      <a:lvl5pPr marL="11109325" indent="-1235075" algn="l" defTabSz="4938713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5pPr>
      <a:lvl6pPr marL="115665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6pPr>
      <a:lvl7pPr marL="120237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7pPr>
      <a:lvl8pPr marL="124809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8pPr>
      <a:lvl9pPr marL="129381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www.postersession.com/order/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package" Target="../embeddings/Microsoft_Excel_Worksheet.xlsx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microsoft.com/office/2014/relationships/chartEx" Target="../charts/chartEx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64"/>
            </a:gs>
            <a:gs pos="50000">
              <a:schemeClr val="bg1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0">
            <a:extLst>
              <a:ext uri="{FF2B5EF4-FFF2-40B4-BE49-F238E27FC236}">
                <a16:creationId xmlns:a16="http://schemas.microsoft.com/office/drawing/2014/main" id="{C678BA75-DB0E-521D-C983-01D0D2CB7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8096" y="6665913"/>
            <a:ext cx="12022138" cy="2825115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Arial" charset="0"/>
              <a:cs typeface="Arial" charset="0"/>
            </a:endParaRPr>
          </a:p>
        </p:txBody>
      </p:sp>
      <p:sp>
        <p:nvSpPr>
          <p:cNvPr id="2051" name="AutoShape 29">
            <a:extLst>
              <a:ext uri="{FF2B5EF4-FFF2-40B4-BE49-F238E27FC236}">
                <a16:creationId xmlns:a16="http://schemas.microsoft.com/office/drawing/2014/main" id="{591A76DD-B563-4C7D-2FC7-3E4A4165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9187" y="6283234"/>
            <a:ext cx="24386679" cy="7218826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>
              <a:ea typeface="Arial" charset="0"/>
              <a:cs typeface="Arial" charset="0"/>
            </a:endParaRPr>
          </a:p>
        </p:txBody>
      </p:sp>
      <p:sp>
        <p:nvSpPr>
          <p:cNvPr id="2052" name="AutoShape 31">
            <a:extLst>
              <a:ext uri="{FF2B5EF4-FFF2-40B4-BE49-F238E27FC236}">
                <a16:creationId xmlns:a16="http://schemas.microsoft.com/office/drawing/2014/main" id="{CB7668FD-2699-417D-2102-3BB8B7A3E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3443" y="14454629"/>
            <a:ext cx="24472645" cy="20629122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>
              <a:ea typeface="Arial" charset="0"/>
              <a:cs typeface="Arial" charset="0"/>
            </a:endParaRPr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1FE8C655-7ABB-2D3B-EE71-48417EAAF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914" y="6545152"/>
            <a:ext cx="11642876" cy="2857313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Arial" charset="0"/>
              <a:cs typeface="Arial" charset="0"/>
            </a:endParaRPr>
          </a:p>
        </p:txBody>
      </p:sp>
      <p:sp>
        <p:nvSpPr>
          <p:cNvPr id="2055" name="Text Box 10">
            <a:extLst>
              <a:ext uri="{FF2B5EF4-FFF2-40B4-BE49-F238E27FC236}">
                <a16:creationId xmlns:a16="http://schemas.microsoft.com/office/drawing/2014/main" id="{A035E80F-C349-5A68-ECE6-E4FCF7D91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7605" y="7239635"/>
            <a:ext cx="22205475" cy="14727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8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Methods</a:t>
            </a:r>
          </a:p>
        </p:txBody>
      </p:sp>
      <p:sp>
        <p:nvSpPr>
          <p:cNvPr id="2056" name="Text Box 11">
            <a:extLst>
              <a:ext uri="{FF2B5EF4-FFF2-40B4-BE49-F238E27FC236}">
                <a16:creationId xmlns:a16="http://schemas.microsoft.com/office/drawing/2014/main" id="{3A54D310-51CB-AA47-1C69-3E106CEAE404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7997493" y="7481483"/>
            <a:ext cx="11223344" cy="145807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8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Conclusions</a:t>
            </a:r>
          </a:p>
        </p:txBody>
      </p:sp>
      <p:sp>
        <p:nvSpPr>
          <p:cNvPr id="2060" name="AutoShape 13">
            <a:extLst>
              <a:ext uri="{FF2B5EF4-FFF2-40B4-BE49-F238E27FC236}">
                <a16:creationId xmlns:a16="http://schemas.microsoft.com/office/drawing/2014/main" id="{BA01A658-E68E-9C49-6ADC-81C989812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415925"/>
            <a:ext cx="48826738" cy="5749925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2849" tIns="51425" rIns="102849" bIns="51425" anchor="ctr"/>
          <a:lstStyle>
            <a:lvl1pPr algn="ctr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2058" name="Text Box 14">
            <a:extLst>
              <a:ext uri="{FF2B5EF4-FFF2-40B4-BE49-F238E27FC236}">
                <a16:creationId xmlns:a16="http://schemas.microsoft.com/office/drawing/2014/main" id="{13DEDF5B-E6E1-E6BB-C37F-C67A28274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0701" y="674011"/>
            <a:ext cx="40538221" cy="4997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6600" b="1" dirty="0"/>
              <a:t>A retrospective analysis of effectiveness of creating an inpatient pathway for immediate insertion of implantable loop recorders in cryptogenic stroke patients.</a:t>
            </a:r>
          </a:p>
          <a:p>
            <a:endParaRPr lang="en-GB" sz="7200" b="1" dirty="0"/>
          </a:p>
          <a:p>
            <a:r>
              <a:rPr lang="en-GB" sz="5400" b="1" dirty="0">
                <a:latin typeface="+mj-lt"/>
              </a:rPr>
              <a:t>Jacqueline Hunt </a:t>
            </a:r>
            <a:r>
              <a:rPr lang="en-GB" sz="5400" b="1" baseline="30000" dirty="0">
                <a:latin typeface="+mj-lt"/>
              </a:rPr>
              <a:t>1,  </a:t>
            </a:r>
            <a:r>
              <a:rPr lang="en-GB" sz="5400" b="1" dirty="0">
                <a:latin typeface="+mj-lt"/>
              </a:rPr>
              <a:t>Prof Nik Patel </a:t>
            </a:r>
            <a:r>
              <a:rPr lang="en-GB" sz="5400" b="1" baseline="30000" dirty="0">
                <a:latin typeface="+mj-lt"/>
              </a:rPr>
              <a:t>2, </a:t>
            </a:r>
            <a:r>
              <a:rPr lang="en-GB" sz="5400" b="1" dirty="0" err="1">
                <a:effectLst/>
                <a:latin typeface="+mj-lt"/>
                <a:ea typeface="Calibri" panose="020F0502020204030204" pitchFamily="34" charset="0"/>
              </a:rPr>
              <a:t>Rajdip</a:t>
            </a:r>
            <a:r>
              <a:rPr lang="en-GB" sz="5400" b="1" dirty="0">
                <a:effectLst/>
                <a:latin typeface="+mj-lt"/>
                <a:ea typeface="Calibri" panose="020F0502020204030204" pitchFamily="34" charset="0"/>
              </a:rPr>
              <a:t> Dulai </a:t>
            </a:r>
            <a:r>
              <a:rPr lang="en-GB" sz="5400" b="1" baseline="30000" dirty="0">
                <a:effectLst/>
                <a:latin typeface="+mj-lt"/>
                <a:ea typeface="Calibri" panose="020F0502020204030204" pitchFamily="34" charset="0"/>
              </a:rPr>
              <a:t>3</a:t>
            </a:r>
            <a:r>
              <a:rPr lang="en-GB" sz="5400" b="1" dirty="0">
                <a:effectLst/>
                <a:latin typeface="+mj-lt"/>
                <a:ea typeface="Calibri" panose="020F0502020204030204" pitchFamily="34" charset="0"/>
              </a:rPr>
              <a:t>, Rick A Veasey</a:t>
            </a:r>
            <a:r>
              <a:rPr lang="en-GB" sz="5400" b="1" baseline="30000" dirty="0">
                <a:effectLst/>
                <a:latin typeface="+mj-lt"/>
                <a:ea typeface="Calibri" panose="020F0502020204030204" pitchFamily="34" charset="0"/>
              </a:rPr>
              <a:t> 4</a:t>
            </a:r>
            <a:r>
              <a:rPr lang="en-GB" sz="5400" b="1" dirty="0"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en-GB" sz="5400" b="1" dirty="0" err="1">
                <a:effectLst/>
                <a:latin typeface="+mj-lt"/>
                <a:ea typeface="Calibri" panose="020F0502020204030204" pitchFamily="34" charset="0"/>
              </a:rPr>
              <a:t>Chemindra</a:t>
            </a:r>
            <a:r>
              <a:rPr lang="en-GB" sz="5400" b="1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GB" sz="5400" b="1" dirty="0" err="1">
                <a:effectLst/>
                <a:latin typeface="+mj-lt"/>
                <a:ea typeface="Calibri" panose="020F0502020204030204" pitchFamily="34" charset="0"/>
              </a:rPr>
              <a:t>Biyanwila</a:t>
            </a:r>
            <a:r>
              <a:rPr lang="en-GB" sz="5400" b="1" baseline="30000" dirty="0">
                <a:effectLst/>
                <a:latin typeface="+mj-lt"/>
                <a:ea typeface="Calibri" panose="020F0502020204030204" pitchFamily="34" charset="0"/>
              </a:rPr>
              <a:t> 5</a:t>
            </a:r>
            <a:r>
              <a:rPr lang="en-GB" sz="5400" b="1" dirty="0">
                <a:effectLst/>
                <a:latin typeface="+mj-lt"/>
                <a:ea typeface="Calibri" panose="020F0502020204030204" pitchFamily="34" charset="0"/>
              </a:rPr>
              <a:t>, Barbora </a:t>
            </a:r>
            <a:r>
              <a:rPr lang="en-GB" sz="5400" b="1" dirty="0" err="1">
                <a:effectLst/>
                <a:latin typeface="+mj-lt"/>
                <a:ea typeface="Calibri" panose="020F0502020204030204" pitchFamily="34" charset="0"/>
              </a:rPr>
              <a:t>Zemanova</a:t>
            </a:r>
            <a:r>
              <a:rPr lang="en-GB" sz="5400" b="1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GB" sz="5400" b="1" baseline="30000" dirty="0">
                <a:effectLst/>
                <a:latin typeface="+mj-lt"/>
                <a:ea typeface="Calibri" panose="020F0502020204030204" pitchFamily="34" charset="0"/>
              </a:rPr>
              <a:t>5</a:t>
            </a:r>
            <a:r>
              <a:rPr lang="en-GB" sz="5400" b="1" dirty="0">
                <a:effectLst/>
                <a:latin typeface="+mj-lt"/>
                <a:ea typeface="Calibri" panose="020F0502020204030204" pitchFamily="34" charset="0"/>
              </a:rPr>
              <a:t> </a:t>
            </a:r>
          </a:p>
          <a:p>
            <a:r>
              <a:rPr lang="en-GB" sz="6000" b="1" dirty="0"/>
              <a:t> </a:t>
            </a:r>
            <a:r>
              <a:rPr lang="en-GB" sz="3600" b="1" baseline="30000" dirty="0"/>
              <a:t>1</a:t>
            </a:r>
            <a:r>
              <a:rPr lang="en-GB" sz="3600" b="1" dirty="0"/>
              <a:t>Heart failure &amp; devices specialist nurse ESHT, </a:t>
            </a:r>
            <a:r>
              <a:rPr lang="en-GB" sz="3600" b="1" baseline="30000" dirty="0"/>
              <a:t>2</a:t>
            </a:r>
            <a:r>
              <a:rPr lang="en-GB" sz="3600" b="1" dirty="0"/>
              <a:t>Senior Cardiology Consultant ESHT, </a:t>
            </a:r>
            <a:r>
              <a:rPr lang="en-GB" sz="3600" b="1" baseline="30000" dirty="0"/>
              <a:t>3 </a:t>
            </a:r>
            <a:r>
              <a:rPr lang="en-GB" sz="3600" b="1" dirty="0"/>
              <a:t>Cardiology Registrar ESHT, </a:t>
            </a:r>
            <a:r>
              <a:rPr lang="en-GB" sz="3600" b="1" baseline="30000" dirty="0"/>
              <a:t>4 </a:t>
            </a:r>
            <a:r>
              <a:rPr lang="en-GB" sz="3600" b="1" dirty="0"/>
              <a:t>Cardiology consultant ESHT,</a:t>
            </a:r>
            <a:r>
              <a:rPr lang="en-GB" sz="3600" b="1" baseline="30000" dirty="0"/>
              <a:t> 5 </a:t>
            </a:r>
            <a:r>
              <a:rPr lang="en-GB" sz="3600" b="1" dirty="0"/>
              <a:t>Stroke consultant ESHT</a:t>
            </a:r>
            <a:endParaRPr lang="en-GB" sz="3600" baseline="30000" dirty="0"/>
          </a:p>
        </p:txBody>
      </p:sp>
      <p:sp>
        <p:nvSpPr>
          <p:cNvPr id="2068" name="Text Box 43">
            <a:extLst>
              <a:ext uri="{FF2B5EF4-FFF2-40B4-BE49-F238E27FC236}">
                <a16:creationId xmlns:a16="http://schemas.microsoft.com/office/drawing/2014/main" id="{DBB3CC96-ECA5-14F9-49BF-0154DF5F5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7605" y="14757645"/>
            <a:ext cx="22205475" cy="145807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8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Results</a:t>
            </a:r>
          </a:p>
        </p:txBody>
      </p:sp>
      <p:sp>
        <p:nvSpPr>
          <p:cNvPr id="4" name="Text Box 19">
            <a:hlinkClick r:id="rId3"/>
            <a:extLst>
              <a:ext uri="{FF2B5EF4-FFF2-40B4-BE49-F238E27FC236}">
                <a16:creationId xmlns:a16="http://schemas.microsoft.com/office/drawing/2014/main" id="{1AF03852-80E2-7B08-7CBB-0BC9481D0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0375" y="36414075"/>
            <a:ext cx="24431625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89438" eaLnBrk="0" hangingPunct="0"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89438" eaLnBrk="0" hangingPunct="0"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89438" eaLnBrk="0" hangingPunct="0"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89438" eaLnBrk="0" hangingPunct="0"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89438" eaLnBrk="0" hangingPunct="0"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6000" b="1" i="1">
                <a:solidFill>
                  <a:srgbClr val="0046D2"/>
                </a:solidFill>
              </a:rPr>
              <a:t>Order online at    https://www.postersession.com/order/</a:t>
            </a:r>
          </a:p>
        </p:txBody>
      </p:sp>
      <p:sp>
        <p:nvSpPr>
          <p:cNvPr id="2069" name="Rectangle 2">
            <a:extLst>
              <a:ext uri="{FF2B5EF4-FFF2-40B4-BE49-F238E27FC236}">
                <a16:creationId xmlns:a16="http://schemas.microsoft.com/office/drawing/2014/main" id="{70C8F1F7-232A-A38C-D0FC-FC96EE315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19910425"/>
            <a:ext cx="504015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br>
              <a:rPr lang="en-US" altLang="en-US" sz="1800">
                <a:ea typeface="Arial" charset="0"/>
                <a:cs typeface="Arial" charset="0"/>
              </a:rPr>
            </a:br>
            <a:endParaRPr lang="en-US" altLang="en-US" sz="1800">
              <a:ea typeface="Arial" charset="0"/>
              <a:cs typeface="Arial" charset="0"/>
            </a:endParaRPr>
          </a:p>
        </p:txBody>
      </p:sp>
      <p:pic>
        <p:nvPicPr>
          <p:cNvPr id="2071" name="Picture 4" descr="Picture of the Week''Name: Kienan Connolly'Taken on: Canon 70D'Sunrise at low tide...'Eastbourne Pier">
            <a:extLst>
              <a:ext uri="{FF2B5EF4-FFF2-40B4-BE49-F238E27FC236}">
                <a16:creationId xmlns:a16="http://schemas.microsoft.com/office/drawing/2014/main" id="{A4ADEFEC-DDC5-664E-5FE9-DED80F4AA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8182" y="3218409"/>
            <a:ext cx="3590501" cy="2270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 Box 10">
            <a:extLst>
              <a:ext uri="{FF2B5EF4-FFF2-40B4-BE49-F238E27FC236}">
                <a16:creationId xmlns:a16="http://schemas.microsoft.com/office/drawing/2014/main" id="{8B30A657-5DAE-F67B-9C1C-89D573B43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0701" y="7239636"/>
            <a:ext cx="10889118" cy="145807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8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Introduction</a:t>
            </a: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54ECA0D1-FC1A-CBE7-EE98-DD5CBEB09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733" y="21681390"/>
            <a:ext cx="11029085" cy="145807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8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Objectives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C8ECC7-556C-DAA6-D793-18B2BBF638FF}"/>
              </a:ext>
            </a:extLst>
          </p:cNvPr>
          <p:cNvSpPr txBox="1"/>
          <p:nvPr/>
        </p:nvSpPr>
        <p:spPr>
          <a:xfrm>
            <a:off x="784725" y="9365986"/>
            <a:ext cx="11029085" cy="1209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6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Cryptogenic stroke (CS) accounts for around 25-30% of all ischaemic strokes. Implantable loop recorders (ILRs) are NICE-approved devices for detecting atrial fibrillation (AF) in CS patients</a:t>
            </a:r>
            <a:r>
              <a:rPr lang="en-GB" sz="6000" dirty="0">
                <a:latin typeface="Calibri" panose="020F0502020204030204" pitchFamily="34" charset="0"/>
                <a:ea typeface="Calibri" panose="020F0502020204030204" pitchFamily="34" charset="0"/>
              </a:rPr>
              <a:t>. T</a:t>
            </a:r>
            <a:r>
              <a:rPr lang="en-GB" sz="6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heir implementation is variable with insertion typically occurring after discharge. </a:t>
            </a:r>
          </a:p>
          <a:p>
            <a:pPr algn="just"/>
            <a:r>
              <a:rPr lang="en-GB" sz="6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Through collaboration of Stroke and Cardiology teams we developed a multi-disciplinary (MD) pathway.</a:t>
            </a:r>
            <a:endParaRPr lang="en-GB" sz="6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D9C62D-3E17-0B2F-6181-9D22DBD787EF}"/>
              </a:ext>
            </a:extLst>
          </p:cNvPr>
          <p:cNvSpPr txBox="1"/>
          <p:nvPr/>
        </p:nvSpPr>
        <p:spPr>
          <a:xfrm>
            <a:off x="736914" y="23377710"/>
            <a:ext cx="112887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6600" dirty="0"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n-GB" sz="6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standardise care and improve the yield for AF detection post CS. </a:t>
            </a:r>
            <a:endParaRPr lang="en-GB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06C547-2F70-7F42-0737-E7F35C11F1EB}"/>
              </a:ext>
            </a:extLst>
          </p:cNvPr>
          <p:cNvSpPr txBox="1"/>
          <p:nvPr/>
        </p:nvSpPr>
        <p:spPr>
          <a:xfrm>
            <a:off x="13998808" y="9224734"/>
            <a:ext cx="22795333" cy="4277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retrospective analysis was conducted on CS patients receiving ILRs between May 2020- April 2025. Effectiveness was determined through analysis of detection of clinically significant arrhythmias and subsequent management changes. </a:t>
            </a:r>
            <a:endParaRPr lang="en-GB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B9E2FBF-A629-2CA8-FEB6-DBE9BC2406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644" y="26736816"/>
            <a:ext cx="5833272" cy="36574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E7853FC-5CA6-464B-2408-03B0DF313F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05" y="29982670"/>
            <a:ext cx="10620112" cy="487023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42219EB-F0ED-570B-C641-711310C71631}"/>
              </a:ext>
            </a:extLst>
          </p:cNvPr>
          <p:cNvSpPr txBox="1"/>
          <p:nvPr/>
        </p:nvSpPr>
        <p:spPr>
          <a:xfrm>
            <a:off x="13183745" y="17546039"/>
            <a:ext cx="23610396" cy="1852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5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5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406 patients received an ILR</a:t>
            </a:r>
            <a:r>
              <a:rPr lang="en-GB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following </a:t>
            </a:r>
            <a: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cardiac monitoring, carotid dopplers and focus echo. </a:t>
            </a: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359 (88%) were performed prior to discharge. </a:t>
            </a: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ILRs detected AF in 102 patients (25%), </a:t>
            </a:r>
            <a: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leading to anticoagulation in all but 3 patients, who had developed contraindications since implant. </a:t>
            </a: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 to implementing the pathway the detection rate of AF was 3-4%.</a:t>
            </a:r>
            <a:endParaRPr lang="en-GB" sz="5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24 (23%) patients AF was detected within 30 days of monitoring. Median time to detection was 149 days, average 240 and range 1377 days.</a:t>
            </a:r>
            <a:endParaRPr lang="en-GB" sz="5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49% (n=202) of implants were performed by a specialist nurse which equates to 50.5 hrs of cardiologist lab saving time, based on average procedure time of 15mins.</a:t>
            </a:r>
            <a:endParaRPr lang="en-GB" sz="5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 patients required permanent pacemaker (PPM) (significant pauses n= 3, AV block n=7) &amp; 1 required Implantable Cardioverter Defibrillator (ICD) due to arrhythmias detected on ILR.</a:t>
            </a:r>
            <a:endParaRPr lang="en-GB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GB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F3537F5-F797-4F15-B78A-2C642B5D66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84146" y="26747393"/>
            <a:ext cx="5017366" cy="342142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8E24179-C61D-539C-ECDD-4D64E77057A8}"/>
              </a:ext>
            </a:extLst>
          </p:cNvPr>
          <p:cNvSpPr txBox="1"/>
          <p:nvPr/>
        </p:nvSpPr>
        <p:spPr>
          <a:xfrm>
            <a:off x="38126277" y="9364251"/>
            <a:ext cx="11223343" cy="8893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 detection significantly improved from 3-4% to 25%</a:t>
            </a:r>
          </a:p>
          <a:p>
            <a:pPr marL="857250" indent="-8572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new pathway ensures appropriate and consistent investigation which results in around 13% of ischaemic stroke  patients </a:t>
            </a:r>
            <a:r>
              <a:rPr lang="en-GB" sz="5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fulfilling criteria for</a:t>
            </a:r>
            <a:r>
              <a:rPr lang="en-GB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ILR. </a:t>
            </a:r>
          </a:p>
          <a:p>
            <a:pPr marL="857250" indent="-8572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Nurse implantation demonstrates both time and cost efficiency. </a:t>
            </a: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8723FDFA-08A2-DD69-0DA0-75E186F7F143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7939620" y="18338801"/>
            <a:ext cx="11473370" cy="133496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8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Future Considerations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43001A-E5EA-841E-5204-49F76B98E68F}"/>
              </a:ext>
            </a:extLst>
          </p:cNvPr>
          <p:cNvSpPr txBox="1"/>
          <p:nvPr/>
        </p:nvSpPr>
        <p:spPr>
          <a:xfrm>
            <a:off x="38273891" y="20074120"/>
            <a:ext cx="10542389" cy="14504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Referrals could be unpredictable resulting in challenges in organising the procedure. Outpatient procedures were necessary to avoid discharge delays</a:t>
            </a:r>
            <a:r>
              <a:rPr lang="en-GB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some patients.</a:t>
            </a: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NHS tariff agreements result in single episode income therefore cardiology did not receive the full income associated with ILR insertion.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 additional rapid outpatient ILR pathway may yield increase cost efficiency for the cardiology department.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create opportunity to capture</a:t>
            </a:r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patient experience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Reference: Sinha AM, Diener HC, Morillo CA, Sanna T, Bernstein RA, Di Lazzaro V, Passman R, Beckers F, Brachmann J. Cryptogenic Stroke and underlying Atrial Fibrillation (CRYSTAL AF): design and rationale. Am Heart J. 2010 Jul;160(1):36-41.e1. </a:t>
            </a:r>
            <a:r>
              <a:rPr lang="en-GB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10.1016/j.ahj.2010.03.032. PMID: 20598970</a:t>
            </a:r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179081D-322A-C8D6-0501-32397CFBA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4377" y="674011"/>
            <a:ext cx="7026460" cy="229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2" name="Chart 11">
                <a:extLst>
                  <a:ext uri="{FF2B5EF4-FFF2-40B4-BE49-F238E27FC236}">
                    <a16:creationId xmlns:a16="http://schemas.microsoft.com/office/drawing/2014/main" id="{EE39CB9B-C98C-0C03-0A4A-C7753ECAAD4A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396658870"/>
                  </p:ext>
                </p:extLst>
              </p:nvPr>
            </p:nvGraphicFramePr>
            <p:xfrm>
              <a:off x="26210315" y="16593469"/>
              <a:ext cx="9862765" cy="418015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9"/>
              </a:graphicData>
            </a:graphic>
          </p:graphicFrame>
        </mc:Choice>
        <mc:Fallback>
          <p:pic>
            <p:nvPicPr>
              <p:cNvPr id="12" name="Chart 11">
                <a:extLst>
                  <a:ext uri="{FF2B5EF4-FFF2-40B4-BE49-F238E27FC236}">
                    <a16:creationId xmlns:a16="http://schemas.microsoft.com/office/drawing/2014/main" id="{EE39CB9B-C98C-0C03-0A4A-C7753ECAAD4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210315" y="16593469"/>
                <a:ext cx="9862765" cy="4180154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8AC53A6E-A6B9-5B5B-A02B-BCD31D3700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446742"/>
              </p:ext>
            </p:extLst>
          </p:nvPr>
        </p:nvGraphicFramePr>
        <p:xfrm>
          <a:off x="13943955" y="16439727"/>
          <a:ext cx="7821791" cy="4240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1" imgW="2828914" imgH="1533667" progId="Excel.Sheet.12">
                  <p:embed/>
                </p:oleObj>
              </mc:Choice>
              <mc:Fallback>
                <p:oleObj name="Worksheet" r:id="rId11" imgW="2828914" imgH="1533667" progId="Excel.Sheet.12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8AC53A6E-A6B9-5B5B-A02B-BCD31D3700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943955" y="16439727"/>
                        <a:ext cx="7821791" cy="4240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938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938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554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Default Design</vt:lpstr>
      <vt:lpstr>CorelDRAW</vt:lpstr>
      <vt:lpstr>Microsoft Excel Worksheet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140x100 cm horizontal poster</dc:title>
  <dc:creator>Ethan Shulda;www.postersession.com</dc:creator>
  <cp:keywords>www.postersession.com</cp:keywords>
  <dc:description>©MegaPrint Inc. 2009-2015</dc:description>
  <cp:lastModifiedBy>HUNT, Jacqui (EAST SUSSEX HEALTHCARE NHS TRUST)</cp:lastModifiedBy>
  <cp:revision>60</cp:revision>
  <cp:lastPrinted>2025-05-13T09:35:28Z</cp:lastPrinted>
  <dcterms:created xsi:type="dcterms:W3CDTF">2008-12-04T00:20:37Z</dcterms:created>
  <dcterms:modified xsi:type="dcterms:W3CDTF">2025-05-13T12:29:03Z</dcterms:modified>
</cp:coreProperties>
</file>